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fTcY5MhrYzoT2yW/k+0NxdMCa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5DCE26-29FE-4827-B7E2-074E550262BD}">
  <a:tblStyle styleId="{5B5DCE26-29FE-4827-B7E2-074E550262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51512a860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51512a860e_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251512a860e_4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2524e322e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 Rounded"/>
                <a:ea typeface="Arial Rounded"/>
                <a:cs typeface="Arial Rounded"/>
                <a:sym typeface="Arial Rounded"/>
              </a:rPr>
              <a:t>The distribution of observations near a threshold may exhibit a discontinuity</a:t>
            </a:r>
            <a:endParaRPr sz="1500"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If the data for the test group showed a big change around a certain point, but the control group didn't, we felt more confident in our results from DID.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35" name="Google Shape;635;g252524e322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4f8fc6bef5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24f8fc6bef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4f8fc6bef5_5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24f8fc6bef5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4f8fc6bef5_5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g24f8fc6bef5_5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26f217dbca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226f217dbc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26f217dbc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g226f217db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26f4e5a8ae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g226f4e5a8a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F2F"/>
                </a:solidFill>
                <a:latin typeface="Rockwell"/>
                <a:ea typeface="Rockwell"/>
                <a:cs typeface="Rockwell"/>
                <a:sym typeface="Rockwell"/>
              </a:rPr>
              <a:t>Customers have a tendency to purchase products that appear on the first few pages of search results. </a:t>
            </a:r>
            <a:endParaRPr sz="1800">
              <a:solidFill>
                <a:srgbClr val="2F2F2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F2F2F"/>
                </a:solidFill>
                <a:latin typeface="Rockwell"/>
                <a:ea typeface="Rockwell"/>
                <a:cs typeface="Rockwell"/>
                <a:sym typeface="Rockwell"/>
              </a:rPr>
              <a:t>Thus, in order to maximize sales, vendors strive to ensure their products appear on the first or second page of search results. </a:t>
            </a:r>
            <a:endParaRPr/>
          </a:p>
        </p:txBody>
      </p:sp>
      <p:sp>
        <p:nvSpPr>
          <p:cNvPr id="316" name="Google Shape;3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1512a860e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51512a860e_4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51512a860e_4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1512a860e_4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51512a860e_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51512a860e_4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251512a860e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This allows us to be more confident that the effect of advertisement is significant</a:t>
            </a:r>
            <a:endParaRPr/>
          </a:p>
        </p:txBody>
      </p:sp>
      <p:sp>
        <p:nvSpPr>
          <p:cNvPr id="464" name="Google Shape;4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660400" y="3104357"/>
            <a:ext cx="4830133" cy="117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body" idx="1"/>
          </p:nvPr>
        </p:nvSpPr>
        <p:spPr>
          <a:xfrm>
            <a:off x="9756879" y="5875568"/>
            <a:ext cx="1762021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body" idx="2"/>
          </p:nvPr>
        </p:nvSpPr>
        <p:spPr>
          <a:xfrm>
            <a:off x="660400" y="5856698"/>
            <a:ext cx="1096326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3"/>
          </p:nvPr>
        </p:nvSpPr>
        <p:spPr>
          <a:xfrm>
            <a:off x="660400" y="723900"/>
            <a:ext cx="103909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>
            <a:spLocks noGrp="1"/>
          </p:cNvSpPr>
          <p:nvPr>
            <p:ph type="subTitle" idx="4"/>
          </p:nvPr>
        </p:nvSpPr>
        <p:spPr>
          <a:xfrm>
            <a:off x="762211" y="4624067"/>
            <a:ext cx="2860040" cy="514293"/>
          </a:xfrm>
          <a:prstGeom prst="roundRect">
            <a:avLst>
              <a:gd name="adj" fmla="val 50000"/>
            </a:avLst>
          </a:prstGeom>
          <a:solidFill>
            <a:srgbClr val="D6DFFA"/>
          </a:solidFill>
          <a:ln>
            <a:noFill/>
          </a:ln>
        </p:spPr>
        <p:txBody>
          <a:bodyPr spcFirstLastPara="1" wrap="square" lIns="180000" tIns="108000" rIns="180000" bIns="1080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" name="Google Shape;21;p19"/>
          <p:cNvGrpSpPr/>
          <p:nvPr/>
        </p:nvGrpSpPr>
        <p:grpSpPr>
          <a:xfrm>
            <a:off x="5505051" y="1846550"/>
            <a:ext cx="5920066" cy="4010148"/>
            <a:chOff x="1567788" y="7364413"/>
            <a:chExt cx="10306712" cy="6981584"/>
          </a:xfrm>
        </p:grpSpPr>
        <p:sp>
          <p:nvSpPr>
            <p:cNvPr id="22" name="Google Shape;22;p19"/>
            <p:cNvSpPr/>
            <p:nvPr/>
          </p:nvSpPr>
          <p:spPr>
            <a:xfrm>
              <a:off x="3098800" y="8355013"/>
              <a:ext cx="6408738" cy="5030787"/>
            </a:xfrm>
            <a:prstGeom prst="rect">
              <a:avLst/>
            </a:prstGeom>
            <a:solidFill>
              <a:srgbClr val="4743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9"/>
            <p:cNvSpPr/>
            <p:nvPr/>
          </p:nvSpPr>
          <p:spPr>
            <a:xfrm>
              <a:off x="3098800" y="8355013"/>
              <a:ext cx="6408738" cy="5030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9"/>
            <p:cNvSpPr/>
            <p:nvPr/>
          </p:nvSpPr>
          <p:spPr>
            <a:xfrm>
              <a:off x="3800475" y="7480300"/>
              <a:ext cx="1690688" cy="1692275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586" y="299"/>
                  </a:moveTo>
                  <a:cubicBezTo>
                    <a:pt x="586" y="300"/>
                    <a:pt x="586" y="300"/>
                    <a:pt x="586" y="300"/>
                  </a:cubicBezTo>
                  <a:cubicBezTo>
                    <a:pt x="586" y="316"/>
                    <a:pt x="585" y="331"/>
                    <a:pt x="582" y="347"/>
                  </a:cubicBezTo>
                  <a:cubicBezTo>
                    <a:pt x="594" y="349"/>
                    <a:pt x="594" y="349"/>
                    <a:pt x="594" y="349"/>
                  </a:cubicBezTo>
                  <a:cubicBezTo>
                    <a:pt x="597" y="333"/>
                    <a:pt x="598" y="316"/>
                    <a:pt x="598" y="300"/>
                  </a:cubicBezTo>
                  <a:cubicBezTo>
                    <a:pt x="598" y="299"/>
                    <a:pt x="598" y="299"/>
                    <a:pt x="598" y="299"/>
                  </a:cubicBezTo>
                  <a:lnTo>
                    <a:pt x="586" y="299"/>
                  </a:lnTo>
                  <a:close/>
                  <a:moveTo>
                    <a:pt x="570" y="205"/>
                  </a:moveTo>
                  <a:cubicBezTo>
                    <a:pt x="575" y="220"/>
                    <a:pt x="579" y="236"/>
                    <a:pt x="582" y="251"/>
                  </a:cubicBezTo>
                  <a:cubicBezTo>
                    <a:pt x="594" y="249"/>
                    <a:pt x="594" y="249"/>
                    <a:pt x="594" y="249"/>
                  </a:cubicBezTo>
                  <a:cubicBezTo>
                    <a:pt x="591" y="233"/>
                    <a:pt x="587" y="217"/>
                    <a:pt x="582" y="202"/>
                  </a:cubicBezTo>
                  <a:cubicBezTo>
                    <a:pt x="570" y="205"/>
                    <a:pt x="570" y="205"/>
                    <a:pt x="570" y="205"/>
                  </a:cubicBezTo>
                  <a:close/>
                  <a:moveTo>
                    <a:pt x="525" y="122"/>
                  </a:moveTo>
                  <a:cubicBezTo>
                    <a:pt x="535" y="135"/>
                    <a:pt x="543" y="148"/>
                    <a:pt x="551" y="162"/>
                  </a:cubicBezTo>
                  <a:cubicBezTo>
                    <a:pt x="562" y="156"/>
                    <a:pt x="562" y="156"/>
                    <a:pt x="562" y="156"/>
                  </a:cubicBezTo>
                  <a:cubicBezTo>
                    <a:pt x="554" y="142"/>
                    <a:pt x="545" y="128"/>
                    <a:pt x="534" y="115"/>
                  </a:cubicBezTo>
                  <a:cubicBezTo>
                    <a:pt x="525" y="122"/>
                    <a:pt x="525" y="122"/>
                    <a:pt x="525" y="122"/>
                  </a:cubicBezTo>
                  <a:close/>
                  <a:moveTo>
                    <a:pt x="455" y="58"/>
                  </a:moveTo>
                  <a:cubicBezTo>
                    <a:pt x="468" y="67"/>
                    <a:pt x="481" y="77"/>
                    <a:pt x="493" y="87"/>
                  </a:cubicBezTo>
                  <a:cubicBezTo>
                    <a:pt x="501" y="79"/>
                    <a:pt x="501" y="79"/>
                    <a:pt x="501" y="79"/>
                  </a:cubicBezTo>
                  <a:cubicBezTo>
                    <a:pt x="489" y="68"/>
                    <a:pt x="476" y="57"/>
                    <a:pt x="462" y="48"/>
                  </a:cubicBezTo>
                  <a:cubicBezTo>
                    <a:pt x="455" y="58"/>
                    <a:pt x="455" y="58"/>
                    <a:pt x="455" y="58"/>
                  </a:cubicBezTo>
                  <a:close/>
                  <a:moveTo>
                    <a:pt x="368" y="20"/>
                  </a:moveTo>
                  <a:cubicBezTo>
                    <a:pt x="384" y="24"/>
                    <a:pt x="399" y="30"/>
                    <a:pt x="413" y="36"/>
                  </a:cubicBezTo>
                  <a:cubicBezTo>
                    <a:pt x="418" y="25"/>
                    <a:pt x="418" y="25"/>
                    <a:pt x="418" y="25"/>
                  </a:cubicBezTo>
                  <a:cubicBezTo>
                    <a:pt x="403" y="18"/>
                    <a:pt x="387" y="13"/>
                    <a:pt x="371" y="9"/>
                  </a:cubicBezTo>
                  <a:cubicBezTo>
                    <a:pt x="368" y="20"/>
                    <a:pt x="368" y="20"/>
                    <a:pt x="368" y="20"/>
                  </a:cubicBezTo>
                  <a:close/>
                  <a:moveTo>
                    <a:pt x="274" y="14"/>
                  </a:moveTo>
                  <a:cubicBezTo>
                    <a:pt x="282" y="13"/>
                    <a:pt x="290" y="12"/>
                    <a:pt x="299" y="12"/>
                  </a:cubicBezTo>
                  <a:cubicBezTo>
                    <a:pt x="298" y="6"/>
                    <a:pt x="298" y="6"/>
                    <a:pt x="298" y="6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6" y="12"/>
                    <a:pt x="314" y="12"/>
                    <a:pt x="321" y="13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14" y="0"/>
                    <a:pt x="306" y="0"/>
                    <a:pt x="298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89" y="0"/>
                    <a:pt x="281" y="1"/>
                    <a:pt x="273" y="2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182" y="36"/>
                  </a:moveTo>
                  <a:cubicBezTo>
                    <a:pt x="196" y="31"/>
                    <a:pt x="211" y="26"/>
                    <a:pt x="227" y="22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08" y="14"/>
                    <a:pt x="192" y="19"/>
                    <a:pt x="177" y="25"/>
                  </a:cubicBezTo>
                  <a:lnTo>
                    <a:pt x="182" y="36"/>
                  </a:lnTo>
                  <a:close/>
                  <a:moveTo>
                    <a:pt x="102" y="87"/>
                  </a:moveTo>
                  <a:cubicBezTo>
                    <a:pt x="114" y="77"/>
                    <a:pt x="126" y="67"/>
                    <a:pt x="140" y="5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19" y="57"/>
                    <a:pt x="106" y="67"/>
                    <a:pt x="94" y="78"/>
                  </a:cubicBezTo>
                  <a:cubicBezTo>
                    <a:pt x="102" y="87"/>
                    <a:pt x="102" y="87"/>
                    <a:pt x="102" y="87"/>
                  </a:cubicBezTo>
                  <a:close/>
                  <a:moveTo>
                    <a:pt x="45" y="162"/>
                  </a:moveTo>
                  <a:cubicBezTo>
                    <a:pt x="52" y="148"/>
                    <a:pt x="61" y="135"/>
                    <a:pt x="70" y="122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51" y="128"/>
                    <a:pt x="42" y="142"/>
                    <a:pt x="34" y="157"/>
                  </a:cubicBezTo>
                  <a:cubicBezTo>
                    <a:pt x="45" y="162"/>
                    <a:pt x="45" y="162"/>
                    <a:pt x="45" y="162"/>
                  </a:cubicBezTo>
                  <a:close/>
                  <a:moveTo>
                    <a:pt x="16" y="252"/>
                  </a:moveTo>
                  <a:cubicBezTo>
                    <a:pt x="18" y="237"/>
                    <a:pt x="22" y="221"/>
                    <a:pt x="27" y="206"/>
                  </a:cubicBezTo>
                  <a:cubicBezTo>
                    <a:pt x="15" y="202"/>
                    <a:pt x="15" y="202"/>
                    <a:pt x="15" y="202"/>
                  </a:cubicBezTo>
                  <a:cubicBezTo>
                    <a:pt x="10" y="218"/>
                    <a:pt x="6" y="234"/>
                    <a:pt x="4" y="251"/>
                  </a:cubicBezTo>
                  <a:lnTo>
                    <a:pt x="16" y="252"/>
                  </a:lnTo>
                  <a:close/>
                  <a:moveTo>
                    <a:pt x="16" y="347"/>
                  </a:moveTo>
                  <a:cubicBezTo>
                    <a:pt x="13" y="332"/>
                    <a:pt x="12" y="316"/>
                    <a:pt x="12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16"/>
                    <a:pt x="1" y="333"/>
                    <a:pt x="4" y="349"/>
                  </a:cubicBezTo>
                  <a:cubicBezTo>
                    <a:pt x="16" y="347"/>
                    <a:pt x="16" y="347"/>
                    <a:pt x="16" y="347"/>
                  </a:cubicBezTo>
                  <a:close/>
                  <a:moveTo>
                    <a:pt x="45" y="437"/>
                  </a:moveTo>
                  <a:cubicBezTo>
                    <a:pt x="38" y="423"/>
                    <a:pt x="32" y="409"/>
                    <a:pt x="27" y="394"/>
                  </a:cubicBezTo>
                  <a:cubicBezTo>
                    <a:pt x="16" y="397"/>
                    <a:pt x="16" y="397"/>
                    <a:pt x="16" y="397"/>
                  </a:cubicBezTo>
                  <a:cubicBezTo>
                    <a:pt x="21" y="413"/>
                    <a:pt x="27" y="428"/>
                    <a:pt x="35" y="443"/>
                  </a:cubicBezTo>
                  <a:cubicBezTo>
                    <a:pt x="45" y="437"/>
                    <a:pt x="45" y="437"/>
                    <a:pt x="45" y="437"/>
                  </a:cubicBezTo>
                  <a:close/>
                  <a:moveTo>
                    <a:pt x="103" y="512"/>
                  </a:moveTo>
                  <a:cubicBezTo>
                    <a:pt x="91" y="502"/>
                    <a:pt x="80" y="490"/>
                    <a:pt x="71" y="477"/>
                  </a:cubicBezTo>
                  <a:cubicBezTo>
                    <a:pt x="61" y="485"/>
                    <a:pt x="61" y="485"/>
                    <a:pt x="61" y="485"/>
                  </a:cubicBezTo>
                  <a:cubicBezTo>
                    <a:pt x="71" y="498"/>
                    <a:pt x="82" y="510"/>
                    <a:pt x="95" y="521"/>
                  </a:cubicBezTo>
                  <a:cubicBezTo>
                    <a:pt x="103" y="512"/>
                    <a:pt x="103" y="512"/>
                    <a:pt x="103" y="512"/>
                  </a:cubicBezTo>
                  <a:close/>
                  <a:moveTo>
                    <a:pt x="183" y="563"/>
                  </a:moveTo>
                  <a:cubicBezTo>
                    <a:pt x="168" y="557"/>
                    <a:pt x="154" y="549"/>
                    <a:pt x="140" y="541"/>
                  </a:cubicBezTo>
                  <a:cubicBezTo>
                    <a:pt x="134" y="551"/>
                    <a:pt x="134" y="551"/>
                    <a:pt x="134" y="551"/>
                  </a:cubicBezTo>
                  <a:cubicBezTo>
                    <a:pt x="148" y="560"/>
                    <a:pt x="162" y="567"/>
                    <a:pt x="178" y="574"/>
                  </a:cubicBezTo>
                  <a:cubicBezTo>
                    <a:pt x="183" y="563"/>
                    <a:pt x="183" y="563"/>
                    <a:pt x="183" y="563"/>
                  </a:cubicBezTo>
                  <a:close/>
                  <a:moveTo>
                    <a:pt x="275" y="586"/>
                  </a:moveTo>
                  <a:cubicBezTo>
                    <a:pt x="258" y="584"/>
                    <a:pt x="243" y="581"/>
                    <a:pt x="228" y="578"/>
                  </a:cubicBezTo>
                  <a:cubicBezTo>
                    <a:pt x="225" y="589"/>
                    <a:pt x="225" y="589"/>
                    <a:pt x="225" y="589"/>
                  </a:cubicBezTo>
                  <a:cubicBezTo>
                    <a:pt x="240" y="593"/>
                    <a:pt x="257" y="596"/>
                    <a:pt x="274" y="597"/>
                  </a:cubicBezTo>
                  <a:cubicBezTo>
                    <a:pt x="275" y="586"/>
                    <a:pt x="275" y="586"/>
                    <a:pt x="275" y="586"/>
                  </a:cubicBezTo>
                  <a:close/>
                  <a:moveTo>
                    <a:pt x="369" y="578"/>
                  </a:moveTo>
                  <a:cubicBezTo>
                    <a:pt x="354" y="582"/>
                    <a:pt x="338" y="585"/>
                    <a:pt x="322" y="586"/>
                  </a:cubicBezTo>
                  <a:cubicBezTo>
                    <a:pt x="323" y="598"/>
                    <a:pt x="323" y="598"/>
                    <a:pt x="323" y="598"/>
                  </a:cubicBezTo>
                  <a:cubicBezTo>
                    <a:pt x="340" y="597"/>
                    <a:pt x="356" y="594"/>
                    <a:pt x="372" y="590"/>
                  </a:cubicBezTo>
                  <a:lnTo>
                    <a:pt x="369" y="578"/>
                  </a:lnTo>
                  <a:close/>
                  <a:moveTo>
                    <a:pt x="456" y="540"/>
                  </a:moveTo>
                  <a:cubicBezTo>
                    <a:pt x="442" y="549"/>
                    <a:pt x="429" y="557"/>
                    <a:pt x="414" y="563"/>
                  </a:cubicBezTo>
                  <a:cubicBezTo>
                    <a:pt x="419" y="574"/>
                    <a:pt x="419" y="574"/>
                    <a:pt x="419" y="574"/>
                  </a:cubicBezTo>
                  <a:cubicBezTo>
                    <a:pt x="434" y="567"/>
                    <a:pt x="449" y="559"/>
                    <a:pt x="462" y="550"/>
                  </a:cubicBezTo>
                  <a:cubicBezTo>
                    <a:pt x="456" y="540"/>
                    <a:pt x="456" y="540"/>
                    <a:pt x="456" y="540"/>
                  </a:cubicBezTo>
                  <a:close/>
                  <a:moveTo>
                    <a:pt x="525" y="476"/>
                  </a:moveTo>
                  <a:cubicBezTo>
                    <a:pt x="516" y="489"/>
                    <a:pt x="505" y="500"/>
                    <a:pt x="493" y="511"/>
                  </a:cubicBezTo>
                  <a:cubicBezTo>
                    <a:pt x="501" y="520"/>
                    <a:pt x="501" y="520"/>
                    <a:pt x="501" y="520"/>
                  </a:cubicBezTo>
                  <a:cubicBezTo>
                    <a:pt x="513" y="509"/>
                    <a:pt x="525" y="497"/>
                    <a:pt x="535" y="484"/>
                  </a:cubicBezTo>
                  <a:cubicBezTo>
                    <a:pt x="525" y="476"/>
                    <a:pt x="525" y="476"/>
                    <a:pt x="525" y="476"/>
                  </a:cubicBezTo>
                  <a:close/>
                  <a:moveTo>
                    <a:pt x="570" y="393"/>
                  </a:moveTo>
                  <a:cubicBezTo>
                    <a:pt x="565" y="408"/>
                    <a:pt x="559" y="423"/>
                    <a:pt x="551" y="436"/>
                  </a:cubicBezTo>
                  <a:cubicBezTo>
                    <a:pt x="562" y="442"/>
                    <a:pt x="562" y="442"/>
                    <a:pt x="562" y="442"/>
                  </a:cubicBezTo>
                  <a:cubicBezTo>
                    <a:pt x="570" y="428"/>
                    <a:pt x="576" y="413"/>
                    <a:pt x="582" y="397"/>
                  </a:cubicBezTo>
                  <a:cubicBezTo>
                    <a:pt x="570" y="393"/>
                    <a:pt x="570" y="393"/>
                    <a:pt x="570" y="393"/>
                  </a:cubicBezTo>
                  <a:close/>
                </a:path>
              </a:pathLst>
            </a:cu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9"/>
            <p:cNvSpPr/>
            <p:nvPr/>
          </p:nvSpPr>
          <p:spPr>
            <a:xfrm>
              <a:off x="3098800" y="8355013"/>
              <a:ext cx="6408738" cy="1027112"/>
            </a:xfrm>
            <a:prstGeom prst="rect">
              <a:avLst/>
            </a:prstGeom>
            <a:solidFill>
              <a:srgbClr val="BABE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9"/>
            <p:cNvSpPr/>
            <p:nvPr/>
          </p:nvSpPr>
          <p:spPr>
            <a:xfrm>
              <a:off x="2017713" y="9045575"/>
              <a:ext cx="2170113" cy="2170112"/>
            </a:xfrm>
            <a:prstGeom prst="ellipse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9"/>
            <p:cNvSpPr/>
            <p:nvPr/>
          </p:nvSpPr>
          <p:spPr>
            <a:xfrm>
              <a:off x="2017713" y="9045575"/>
              <a:ext cx="1084263" cy="1082675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383" y="0"/>
                  </a:moveTo>
                  <a:cubicBezTo>
                    <a:pt x="171" y="0"/>
                    <a:pt x="0" y="171"/>
                    <a:pt x="0" y="383"/>
                  </a:cubicBezTo>
                  <a:cubicBezTo>
                    <a:pt x="383" y="383"/>
                    <a:pt x="383" y="383"/>
                    <a:pt x="383" y="383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9"/>
            <p:cNvSpPr/>
            <p:nvPr/>
          </p:nvSpPr>
          <p:spPr>
            <a:xfrm>
              <a:off x="3101975" y="9045575"/>
              <a:ext cx="763588" cy="1082675"/>
            </a:xfrm>
            <a:custGeom>
              <a:avLst/>
              <a:gdLst/>
              <a:ahLst/>
              <a:cxnLst/>
              <a:rect l="l" t="t" r="r" b="b"/>
              <a:pathLst>
                <a:path w="270" h="383" extrusionOk="0">
                  <a:moveTo>
                    <a:pt x="270" y="111"/>
                  </a:moveTo>
                  <a:cubicBezTo>
                    <a:pt x="201" y="42"/>
                    <a:pt x="105" y="0"/>
                    <a:pt x="0" y="0"/>
                  </a:cubicBezTo>
                  <a:cubicBezTo>
                    <a:pt x="0" y="383"/>
                    <a:pt x="0" y="383"/>
                    <a:pt x="0" y="383"/>
                  </a:cubicBezTo>
                  <a:lnTo>
                    <a:pt x="270" y="111"/>
                  </a:lnTo>
                  <a:close/>
                </a:path>
              </a:pathLst>
            </a:custGeom>
            <a:solidFill>
              <a:srgbClr val="0E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9"/>
            <p:cNvSpPr/>
            <p:nvPr/>
          </p:nvSpPr>
          <p:spPr>
            <a:xfrm>
              <a:off x="2338388" y="10128250"/>
              <a:ext cx="763588" cy="1087437"/>
            </a:xfrm>
            <a:custGeom>
              <a:avLst/>
              <a:gdLst/>
              <a:ahLst/>
              <a:cxnLst/>
              <a:rect l="l" t="t" r="r" b="b"/>
              <a:pathLst>
                <a:path w="270" h="384" extrusionOk="0">
                  <a:moveTo>
                    <a:pt x="0" y="273"/>
                  </a:moveTo>
                  <a:cubicBezTo>
                    <a:pt x="70" y="341"/>
                    <a:pt x="165" y="384"/>
                    <a:pt x="270" y="384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0" y="273"/>
                  </a:lnTo>
                  <a:close/>
                </a:path>
              </a:pathLst>
            </a:custGeom>
            <a:solidFill>
              <a:srgbClr val="0E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9"/>
            <p:cNvSpPr/>
            <p:nvPr/>
          </p:nvSpPr>
          <p:spPr>
            <a:xfrm>
              <a:off x="8810625" y="8634413"/>
              <a:ext cx="469900" cy="469900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9"/>
            <p:cNvSpPr/>
            <p:nvPr/>
          </p:nvSpPr>
          <p:spPr>
            <a:xfrm>
              <a:off x="7065963" y="11439525"/>
              <a:ext cx="430213" cy="1577975"/>
            </a:xfrm>
            <a:custGeom>
              <a:avLst/>
              <a:gdLst/>
              <a:ahLst/>
              <a:cxnLst/>
              <a:rect l="l" t="t" r="r" b="b"/>
              <a:pathLst>
                <a:path w="271" h="994" extrusionOk="0">
                  <a:moveTo>
                    <a:pt x="271" y="973"/>
                  </a:moveTo>
                  <a:lnTo>
                    <a:pt x="22" y="973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994"/>
                  </a:lnTo>
                  <a:lnTo>
                    <a:pt x="271" y="994"/>
                  </a:lnTo>
                  <a:lnTo>
                    <a:pt x="271" y="973"/>
                  </a:lnTo>
                  <a:lnTo>
                    <a:pt x="271" y="973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9"/>
            <p:cNvSpPr/>
            <p:nvPr/>
          </p:nvSpPr>
          <p:spPr>
            <a:xfrm>
              <a:off x="7065963" y="11439525"/>
              <a:ext cx="430213" cy="1577975"/>
            </a:xfrm>
            <a:custGeom>
              <a:avLst/>
              <a:gdLst/>
              <a:ahLst/>
              <a:cxnLst/>
              <a:rect l="l" t="t" r="r" b="b"/>
              <a:pathLst>
                <a:path w="271" h="994" extrusionOk="0">
                  <a:moveTo>
                    <a:pt x="271" y="973"/>
                  </a:moveTo>
                  <a:lnTo>
                    <a:pt x="22" y="973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994"/>
                  </a:lnTo>
                  <a:lnTo>
                    <a:pt x="271" y="994"/>
                  </a:lnTo>
                  <a:lnTo>
                    <a:pt x="271" y="973"/>
                  </a:lnTo>
                  <a:lnTo>
                    <a:pt x="271" y="9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9"/>
            <p:cNvSpPr/>
            <p:nvPr/>
          </p:nvSpPr>
          <p:spPr>
            <a:xfrm>
              <a:off x="6599238" y="9942513"/>
              <a:ext cx="2608263" cy="1758950"/>
            </a:xfrm>
            <a:prstGeom prst="rect">
              <a:avLst/>
            </a:prstGeom>
            <a:solidFill>
              <a:srgbClr val="0F10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9"/>
            <p:cNvSpPr/>
            <p:nvPr/>
          </p:nvSpPr>
          <p:spPr>
            <a:xfrm>
              <a:off x="6599238" y="9942513"/>
              <a:ext cx="2608263" cy="1758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9"/>
            <p:cNvSpPr/>
            <p:nvPr/>
          </p:nvSpPr>
          <p:spPr>
            <a:xfrm>
              <a:off x="6670675" y="10015538"/>
              <a:ext cx="2465388" cy="1609725"/>
            </a:xfrm>
            <a:prstGeom prst="rect">
              <a:avLst/>
            </a:prstGeom>
            <a:solidFill>
              <a:srgbClr val="FD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9"/>
            <p:cNvSpPr/>
            <p:nvPr/>
          </p:nvSpPr>
          <p:spPr>
            <a:xfrm>
              <a:off x="6670675" y="10015538"/>
              <a:ext cx="2465388" cy="1609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>
              <a:off x="6786563" y="10258425"/>
              <a:ext cx="2232025" cy="88900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5"/>
                    <a:pt x="789" y="17"/>
                  </a:cubicBezTo>
                  <a:cubicBezTo>
                    <a:pt x="789" y="15"/>
                    <a:pt x="789" y="15"/>
                    <a:pt x="789" y="15"/>
                  </a:cubicBezTo>
                  <a:cubicBezTo>
                    <a:pt x="789" y="7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9"/>
            <p:cNvSpPr/>
            <p:nvPr/>
          </p:nvSpPr>
          <p:spPr>
            <a:xfrm>
              <a:off x="6786563" y="10423525"/>
              <a:ext cx="2232025" cy="87312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4"/>
                    <a:pt x="789" y="16"/>
                  </a:cubicBezTo>
                  <a:cubicBezTo>
                    <a:pt x="789" y="14"/>
                    <a:pt x="789" y="14"/>
                    <a:pt x="789" y="14"/>
                  </a:cubicBezTo>
                  <a:cubicBezTo>
                    <a:pt x="789" y="6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9"/>
            <p:cNvSpPr/>
            <p:nvPr/>
          </p:nvSpPr>
          <p:spPr>
            <a:xfrm>
              <a:off x="7496175" y="10583863"/>
              <a:ext cx="1522413" cy="88900"/>
            </a:xfrm>
            <a:custGeom>
              <a:avLst/>
              <a:gdLst/>
              <a:ahLst/>
              <a:cxnLst/>
              <a:rect l="l" t="t" r="r" b="b"/>
              <a:pathLst>
                <a:path w="538" h="31" extrusionOk="0">
                  <a:moveTo>
                    <a:pt x="52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6" y="31"/>
                    <a:pt x="12" y="31"/>
                  </a:cubicBezTo>
                  <a:cubicBezTo>
                    <a:pt x="526" y="31"/>
                    <a:pt x="526" y="31"/>
                    <a:pt x="526" y="31"/>
                  </a:cubicBezTo>
                  <a:cubicBezTo>
                    <a:pt x="533" y="31"/>
                    <a:pt x="538" y="26"/>
                    <a:pt x="538" y="19"/>
                  </a:cubicBezTo>
                  <a:cubicBezTo>
                    <a:pt x="538" y="12"/>
                    <a:pt x="538" y="12"/>
                    <a:pt x="538" y="12"/>
                  </a:cubicBezTo>
                  <a:cubicBezTo>
                    <a:pt x="538" y="5"/>
                    <a:pt x="533" y="0"/>
                    <a:pt x="526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9"/>
            <p:cNvSpPr/>
            <p:nvPr/>
          </p:nvSpPr>
          <p:spPr>
            <a:xfrm>
              <a:off x="7496175" y="10745788"/>
              <a:ext cx="1522413" cy="87312"/>
            </a:xfrm>
            <a:custGeom>
              <a:avLst/>
              <a:gdLst/>
              <a:ahLst/>
              <a:cxnLst/>
              <a:rect l="l" t="t" r="r" b="b"/>
              <a:pathLst>
                <a:path w="538" h="31" extrusionOk="0">
                  <a:moveTo>
                    <a:pt x="52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6" y="31"/>
                    <a:pt x="12" y="31"/>
                  </a:cubicBezTo>
                  <a:cubicBezTo>
                    <a:pt x="526" y="31"/>
                    <a:pt x="526" y="31"/>
                    <a:pt x="526" y="31"/>
                  </a:cubicBezTo>
                  <a:cubicBezTo>
                    <a:pt x="533" y="31"/>
                    <a:pt x="538" y="26"/>
                    <a:pt x="538" y="19"/>
                  </a:cubicBezTo>
                  <a:cubicBezTo>
                    <a:pt x="538" y="12"/>
                    <a:pt x="538" y="12"/>
                    <a:pt x="538" y="12"/>
                  </a:cubicBezTo>
                  <a:cubicBezTo>
                    <a:pt x="538" y="5"/>
                    <a:pt x="533" y="0"/>
                    <a:pt x="526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9"/>
            <p:cNvSpPr/>
            <p:nvPr/>
          </p:nvSpPr>
          <p:spPr>
            <a:xfrm>
              <a:off x="7496175" y="10907713"/>
              <a:ext cx="1522413" cy="90487"/>
            </a:xfrm>
            <a:custGeom>
              <a:avLst/>
              <a:gdLst/>
              <a:ahLst/>
              <a:cxnLst/>
              <a:rect l="l" t="t" r="r" b="b"/>
              <a:pathLst>
                <a:path w="538" h="32" extrusionOk="0">
                  <a:moveTo>
                    <a:pt x="52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6"/>
                    <a:pt x="6" y="32"/>
                    <a:pt x="12" y="32"/>
                  </a:cubicBezTo>
                  <a:cubicBezTo>
                    <a:pt x="526" y="32"/>
                    <a:pt x="526" y="32"/>
                    <a:pt x="526" y="32"/>
                  </a:cubicBezTo>
                  <a:cubicBezTo>
                    <a:pt x="533" y="32"/>
                    <a:pt x="538" y="26"/>
                    <a:pt x="538" y="20"/>
                  </a:cubicBezTo>
                  <a:cubicBezTo>
                    <a:pt x="538" y="12"/>
                    <a:pt x="538" y="12"/>
                    <a:pt x="538" y="12"/>
                  </a:cubicBezTo>
                  <a:cubicBezTo>
                    <a:pt x="538" y="6"/>
                    <a:pt x="533" y="0"/>
                    <a:pt x="526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9"/>
            <p:cNvSpPr/>
            <p:nvPr/>
          </p:nvSpPr>
          <p:spPr>
            <a:xfrm>
              <a:off x="6786563" y="11071225"/>
              <a:ext cx="2232025" cy="87312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4"/>
                    <a:pt x="789" y="16"/>
                  </a:cubicBezTo>
                  <a:cubicBezTo>
                    <a:pt x="789" y="14"/>
                    <a:pt x="789" y="14"/>
                    <a:pt x="789" y="14"/>
                  </a:cubicBezTo>
                  <a:cubicBezTo>
                    <a:pt x="789" y="6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9"/>
            <p:cNvSpPr/>
            <p:nvPr/>
          </p:nvSpPr>
          <p:spPr>
            <a:xfrm>
              <a:off x="6786563" y="11231563"/>
              <a:ext cx="2232025" cy="88900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5"/>
                    <a:pt x="789" y="17"/>
                  </a:cubicBezTo>
                  <a:cubicBezTo>
                    <a:pt x="789" y="14"/>
                    <a:pt x="789" y="14"/>
                    <a:pt x="789" y="14"/>
                  </a:cubicBezTo>
                  <a:cubicBezTo>
                    <a:pt x="789" y="6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9"/>
            <p:cNvSpPr/>
            <p:nvPr/>
          </p:nvSpPr>
          <p:spPr>
            <a:xfrm>
              <a:off x="6786563" y="11393488"/>
              <a:ext cx="2232025" cy="87312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5"/>
                    <a:pt x="789" y="17"/>
                  </a:cubicBezTo>
                  <a:cubicBezTo>
                    <a:pt x="789" y="15"/>
                    <a:pt x="789" y="15"/>
                    <a:pt x="789" y="15"/>
                  </a:cubicBezTo>
                  <a:cubicBezTo>
                    <a:pt x="789" y="7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9"/>
            <p:cNvSpPr/>
            <p:nvPr/>
          </p:nvSpPr>
          <p:spPr>
            <a:xfrm>
              <a:off x="6786563" y="10583863"/>
              <a:ext cx="596900" cy="414337"/>
            </a:xfrm>
            <a:custGeom>
              <a:avLst/>
              <a:gdLst/>
              <a:ahLst/>
              <a:cxnLst/>
              <a:rect l="l" t="t" r="r" b="b"/>
              <a:pathLst>
                <a:path w="211" h="146" extrusionOk="0">
                  <a:moveTo>
                    <a:pt x="12" y="146"/>
                  </a:moveTo>
                  <a:cubicBezTo>
                    <a:pt x="199" y="146"/>
                    <a:pt x="199" y="146"/>
                    <a:pt x="199" y="146"/>
                  </a:cubicBezTo>
                  <a:cubicBezTo>
                    <a:pt x="205" y="146"/>
                    <a:pt x="211" y="140"/>
                    <a:pt x="211" y="134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1" y="5"/>
                    <a:pt x="205" y="0"/>
                    <a:pt x="19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0"/>
                    <a:pt x="5" y="146"/>
                    <a:pt x="12" y="146"/>
                  </a:cubicBez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9"/>
            <p:cNvSpPr/>
            <p:nvPr/>
          </p:nvSpPr>
          <p:spPr>
            <a:xfrm>
              <a:off x="2491713" y="12006022"/>
              <a:ext cx="1071563" cy="936625"/>
            </a:xfrm>
            <a:custGeom>
              <a:avLst/>
              <a:gdLst/>
              <a:ahLst/>
              <a:cxnLst/>
              <a:rect l="l" t="t" r="r" b="b"/>
              <a:pathLst>
                <a:path w="675" h="590" extrusionOk="0">
                  <a:moveTo>
                    <a:pt x="675" y="362"/>
                  </a:moveTo>
                  <a:lnTo>
                    <a:pt x="675" y="0"/>
                  </a:lnTo>
                  <a:lnTo>
                    <a:pt x="27" y="257"/>
                  </a:lnTo>
                  <a:lnTo>
                    <a:pt x="0" y="455"/>
                  </a:lnTo>
                  <a:lnTo>
                    <a:pt x="43" y="549"/>
                  </a:lnTo>
                  <a:lnTo>
                    <a:pt x="401" y="590"/>
                  </a:lnTo>
                  <a:lnTo>
                    <a:pt x="675" y="362"/>
                  </a:lnTo>
                  <a:close/>
                </a:path>
              </a:pathLst>
            </a:custGeom>
            <a:solidFill>
              <a:srgbClr val="1917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9"/>
            <p:cNvSpPr/>
            <p:nvPr/>
          </p:nvSpPr>
          <p:spPr>
            <a:xfrm>
              <a:off x="2559977" y="12396548"/>
              <a:ext cx="2041526" cy="1949449"/>
            </a:xfrm>
            <a:custGeom>
              <a:avLst/>
              <a:gdLst/>
              <a:ahLst/>
              <a:cxnLst/>
              <a:rect l="l" t="t" r="r" b="b"/>
              <a:pathLst>
                <a:path w="722" h="689" extrusionOk="0">
                  <a:moveTo>
                    <a:pt x="722" y="44"/>
                  </a:moveTo>
                  <a:cubicBezTo>
                    <a:pt x="722" y="487"/>
                    <a:pt x="722" y="487"/>
                    <a:pt x="722" y="487"/>
                  </a:cubicBezTo>
                  <a:cubicBezTo>
                    <a:pt x="722" y="487"/>
                    <a:pt x="600" y="429"/>
                    <a:pt x="406" y="507"/>
                  </a:cubicBezTo>
                  <a:cubicBezTo>
                    <a:pt x="211" y="586"/>
                    <a:pt x="74" y="689"/>
                    <a:pt x="0" y="59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50" y="190"/>
                    <a:pt x="229" y="96"/>
                  </a:cubicBezTo>
                  <a:cubicBezTo>
                    <a:pt x="407" y="2"/>
                    <a:pt x="646" y="0"/>
                    <a:pt x="722" y="44"/>
                  </a:cubicBezTo>
                </a:path>
              </a:pathLst>
            </a:custGeom>
            <a:solidFill>
              <a:srgbClr val="99B1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9"/>
            <p:cNvSpPr/>
            <p:nvPr/>
          </p:nvSpPr>
          <p:spPr>
            <a:xfrm>
              <a:off x="1567788" y="11767899"/>
              <a:ext cx="2008189" cy="2171700"/>
            </a:xfrm>
            <a:custGeom>
              <a:avLst/>
              <a:gdLst/>
              <a:ahLst/>
              <a:cxnLst/>
              <a:rect l="l" t="t" r="r" b="b"/>
              <a:pathLst>
                <a:path w="710" h="767" extrusionOk="0">
                  <a:moveTo>
                    <a:pt x="0" y="293"/>
                  </a:moveTo>
                  <a:cubicBezTo>
                    <a:pt x="0" y="766"/>
                    <a:pt x="0" y="766"/>
                    <a:pt x="0" y="766"/>
                  </a:cubicBezTo>
                  <a:cubicBezTo>
                    <a:pt x="0" y="766"/>
                    <a:pt x="64" y="767"/>
                    <a:pt x="155" y="689"/>
                  </a:cubicBezTo>
                  <a:cubicBezTo>
                    <a:pt x="246" y="612"/>
                    <a:pt x="351" y="578"/>
                    <a:pt x="351" y="578"/>
                  </a:cubicBezTo>
                  <a:cubicBezTo>
                    <a:pt x="351" y="345"/>
                    <a:pt x="351" y="345"/>
                    <a:pt x="351" y="345"/>
                  </a:cubicBezTo>
                  <a:cubicBezTo>
                    <a:pt x="351" y="345"/>
                    <a:pt x="300" y="275"/>
                    <a:pt x="523" y="214"/>
                  </a:cubicBezTo>
                  <a:cubicBezTo>
                    <a:pt x="672" y="174"/>
                    <a:pt x="710" y="118"/>
                    <a:pt x="706" y="80"/>
                  </a:cubicBezTo>
                  <a:cubicBezTo>
                    <a:pt x="704" y="61"/>
                    <a:pt x="692" y="47"/>
                    <a:pt x="678" y="41"/>
                  </a:cubicBezTo>
                  <a:cubicBezTo>
                    <a:pt x="635" y="23"/>
                    <a:pt x="556" y="0"/>
                    <a:pt x="292" y="163"/>
                  </a:cubicBezTo>
                  <a:cubicBezTo>
                    <a:pt x="72" y="298"/>
                    <a:pt x="0" y="293"/>
                    <a:pt x="0" y="293"/>
                  </a:cubicBezTo>
                  <a:close/>
                </a:path>
              </a:pathLst>
            </a:custGeom>
            <a:solidFill>
              <a:srgbClr val="739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9"/>
            <p:cNvSpPr/>
            <p:nvPr/>
          </p:nvSpPr>
          <p:spPr>
            <a:xfrm>
              <a:off x="3776663" y="8821738"/>
              <a:ext cx="415925" cy="149225"/>
            </a:xfrm>
            <a:custGeom>
              <a:avLst/>
              <a:gdLst/>
              <a:ahLst/>
              <a:cxnLst/>
              <a:rect l="l" t="t" r="r" b="b"/>
              <a:pathLst>
                <a:path w="147" h="53" extrusionOk="0">
                  <a:moveTo>
                    <a:pt x="120" y="51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49"/>
                    <a:pt x="15" y="47"/>
                    <a:pt x="10" y="43"/>
                  </a:cubicBezTo>
                  <a:cubicBezTo>
                    <a:pt x="6" y="39"/>
                    <a:pt x="4" y="33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5" y="7"/>
                    <a:pt x="20" y="4"/>
                    <a:pt x="26" y="4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26" y="4"/>
                    <a:pt x="132" y="7"/>
                    <a:pt x="136" y="11"/>
                  </a:cubicBezTo>
                  <a:cubicBezTo>
                    <a:pt x="140" y="15"/>
                    <a:pt x="143" y="21"/>
                    <a:pt x="143" y="27"/>
                  </a:cubicBezTo>
                  <a:cubicBezTo>
                    <a:pt x="143" y="33"/>
                    <a:pt x="140" y="39"/>
                    <a:pt x="136" y="43"/>
                  </a:cubicBezTo>
                  <a:cubicBezTo>
                    <a:pt x="132" y="47"/>
                    <a:pt x="126" y="49"/>
                    <a:pt x="120" y="49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5" y="53"/>
                    <a:pt x="147" y="41"/>
                    <a:pt x="147" y="27"/>
                  </a:cubicBezTo>
                  <a:cubicBezTo>
                    <a:pt x="147" y="12"/>
                    <a:pt x="135" y="0"/>
                    <a:pt x="1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20" y="53"/>
                    <a:pt x="120" y="53"/>
                    <a:pt x="120" y="53"/>
                  </a:cubicBezTo>
                  <a:lnTo>
                    <a:pt x="120" y="51"/>
                  </a:lnTo>
                  <a:close/>
                </a:path>
              </a:pathLst>
            </a:cu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9"/>
            <p:cNvSpPr/>
            <p:nvPr/>
          </p:nvSpPr>
          <p:spPr>
            <a:xfrm>
              <a:off x="3335338" y="8561388"/>
              <a:ext cx="414338" cy="149225"/>
            </a:xfrm>
            <a:custGeom>
              <a:avLst/>
              <a:gdLst/>
              <a:ahLst/>
              <a:cxnLst/>
              <a:rect l="l" t="t" r="r" b="b"/>
              <a:pathLst>
                <a:path w="146" h="53" extrusionOk="0">
                  <a:moveTo>
                    <a:pt x="120" y="51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5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26" y="4"/>
                    <a:pt x="132" y="6"/>
                    <a:pt x="136" y="10"/>
                  </a:cubicBezTo>
                  <a:cubicBezTo>
                    <a:pt x="140" y="15"/>
                    <a:pt x="142" y="20"/>
                    <a:pt x="142" y="26"/>
                  </a:cubicBezTo>
                  <a:cubicBezTo>
                    <a:pt x="142" y="33"/>
                    <a:pt x="140" y="38"/>
                    <a:pt x="136" y="42"/>
                  </a:cubicBezTo>
                  <a:cubicBezTo>
                    <a:pt x="132" y="46"/>
                    <a:pt x="126" y="49"/>
                    <a:pt x="120" y="49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5" y="53"/>
                    <a:pt x="146" y="41"/>
                    <a:pt x="146" y="26"/>
                  </a:cubicBezTo>
                  <a:cubicBezTo>
                    <a:pt x="146" y="12"/>
                    <a:pt x="135" y="0"/>
                    <a:pt x="1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20" y="53"/>
                    <a:pt x="120" y="53"/>
                    <a:pt x="120" y="53"/>
                  </a:cubicBezTo>
                  <a:lnTo>
                    <a:pt x="120" y="51"/>
                  </a:lnTo>
                  <a:close/>
                </a:path>
              </a:pathLst>
            </a:cu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9"/>
            <p:cNvSpPr/>
            <p:nvPr/>
          </p:nvSpPr>
          <p:spPr>
            <a:xfrm>
              <a:off x="3925227" y="12721984"/>
              <a:ext cx="285750" cy="650875"/>
            </a:xfrm>
            <a:custGeom>
              <a:avLst/>
              <a:gdLst/>
              <a:ahLst/>
              <a:cxnLst/>
              <a:rect l="l" t="t" r="r" b="b"/>
              <a:pathLst>
                <a:path w="101" h="230" extrusionOk="0">
                  <a:moveTo>
                    <a:pt x="5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209"/>
                    <a:pt x="22" y="230"/>
                    <a:pt x="48" y="230"/>
                  </a:cubicBezTo>
                  <a:cubicBezTo>
                    <a:pt x="54" y="230"/>
                    <a:pt x="54" y="230"/>
                    <a:pt x="54" y="230"/>
                  </a:cubicBezTo>
                  <a:cubicBezTo>
                    <a:pt x="80" y="230"/>
                    <a:pt x="101" y="209"/>
                    <a:pt x="101" y="182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101" y="21"/>
                    <a:pt x="80" y="0"/>
                    <a:pt x="54" y="0"/>
                  </a:cubicBezTo>
                </a:path>
              </a:pathLst>
            </a:custGeom>
            <a:solidFill>
              <a:srgbClr val="E0E8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9"/>
            <p:cNvSpPr/>
            <p:nvPr/>
          </p:nvSpPr>
          <p:spPr>
            <a:xfrm>
              <a:off x="3668052" y="13022022"/>
              <a:ext cx="153987" cy="654050"/>
            </a:xfrm>
            <a:custGeom>
              <a:avLst/>
              <a:gdLst/>
              <a:ahLst/>
              <a:cxnLst/>
              <a:rect l="l" t="t" r="r" b="b"/>
              <a:pathLst>
                <a:path w="54" h="231" extrusionOk="0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19"/>
                    <a:pt x="12" y="231"/>
                    <a:pt x="27" y="231"/>
                  </a:cubicBezTo>
                  <a:cubicBezTo>
                    <a:pt x="42" y="231"/>
                    <a:pt x="54" y="219"/>
                    <a:pt x="54" y="204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</a:path>
              </a:pathLst>
            </a:custGeom>
            <a:solidFill>
              <a:srgbClr val="E0E8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9"/>
            <p:cNvSpPr/>
            <p:nvPr/>
          </p:nvSpPr>
          <p:spPr>
            <a:xfrm>
              <a:off x="3377538" y="12848986"/>
              <a:ext cx="152400" cy="650875"/>
            </a:xfrm>
            <a:custGeom>
              <a:avLst/>
              <a:gdLst/>
              <a:ahLst/>
              <a:cxnLst/>
              <a:rect l="l" t="t" r="r" b="b"/>
              <a:pathLst>
                <a:path w="54" h="230" extrusionOk="0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18"/>
                    <a:pt x="12" y="230"/>
                    <a:pt x="27" y="230"/>
                  </a:cubicBezTo>
                  <a:cubicBezTo>
                    <a:pt x="42" y="230"/>
                    <a:pt x="54" y="218"/>
                    <a:pt x="54" y="20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</a:path>
              </a:pathLst>
            </a:custGeom>
            <a:solidFill>
              <a:srgbClr val="E0E8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9"/>
            <p:cNvSpPr/>
            <p:nvPr/>
          </p:nvSpPr>
          <p:spPr>
            <a:xfrm>
              <a:off x="4951413" y="12098338"/>
              <a:ext cx="474663" cy="1293812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9"/>
            <p:cNvSpPr/>
            <p:nvPr/>
          </p:nvSpPr>
          <p:spPr>
            <a:xfrm>
              <a:off x="5624513" y="11787188"/>
              <a:ext cx="474663" cy="1604962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9"/>
            <p:cNvSpPr/>
            <p:nvPr/>
          </p:nvSpPr>
          <p:spPr>
            <a:xfrm>
              <a:off x="6297613" y="12409488"/>
              <a:ext cx="471488" cy="982662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9"/>
            <p:cNvSpPr/>
            <p:nvPr/>
          </p:nvSpPr>
          <p:spPr>
            <a:xfrm>
              <a:off x="5186363" y="11464925"/>
              <a:ext cx="1350963" cy="622300"/>
            </a:xfrm>
            <a:custGeom>
              <a:avLst/>
              <a:gdLst/>
              <a:ahLst/>
              <a:cxnLst/>
              <a:rect l="l" t="t" r="r" b="b"/>
              <a:pathLst>
                <a:path w="851" h="392" extrusionOk="0">
                  <a:moveTo>
                    <a:pt x="3" y="214"/>
                  </a:moveTo>
                  <a:lnTo>
                    <a:pt x="424" y="9"/>
                  </a:lnTo>
                  <a:lnTo>
                    <a:pt x="846" y="392"/>
                  </a:lnTo>
                  <a:lnTo>
                    <a:pt x="851" y="386"/>
                  </a:lnTo>
                  <a:lnTo>
                    <a:pt x="425" y="0"/>
                  </a:lnTo>
                  <a:lnTo>
                    <a:pt x="0" y="208"/>
                  </a:lnTo>
                  <a:lnTo>
                    <a:pt x="3" y="214"/>
                  </a:lnTo>
                  <a:lnTo>
                    <a:pt x="3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9"/>
            <p:cNvSpPr/>
            <p:nvPr/>
          </p:nvSpPr>
          <p:spPr>
            <a:xfrm>
              <a:off x="5680075" y="11291888"/>
              <a:ext cx="361950" cy="358775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9"/>
            <p:cNvSpPr/>
            <p:nvPr/>
          </p:nvSpPr>
          <p:spPr>
            <a:xfrm>
              <a:off x="6351588" y="11903075"/>
              <a:ext cx="361950" cy="358775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9"/>
            <p:cNvSpPr/>
            <p:nvPr/>
          </p:nvSpPr>
          <p:spPr>
            <a:xfrm>
              <a:off x="5006975" y="11620500"/>
              <a:ext cx="361950" cy="361950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9"/>
            <p:cNvSpPr/>
            <p:nvPr/>
          </p:nvSpPr>
          <p:spPr>
            <a:xfrm>
              <a:off x="8797925" y="7364413"/>
              <a:ext cx="1735138" cy="1239837"/>
            </a:xfrm>
            <a:custGeom>
              <a:avLst/>
              <a:gdLst/>
              <a:ahLst/>
              <a:cxnLst/>
              <a:rect l="l" t="t" r="r" b="b"/>
              <a:pathLst>
                <a:path w="1093" h="781" extrusionOk="0">
                  <a:moveTo>
                    <a:pt x="1083" y="770"/>
                  </a:moveTo>
                  <a:lnTo>
                    <a:pt x="1083" y="759"/>
                  </a:lnTo>
                  <a:lnTo>
                    <a:pt x="21" y="759"/>
                  </a:lnTo>
                  <a:lnTo>
                    <a:pt x="21" y="21"/>
                  </a:lnTo>
                  <a:lnTo>
                    <a:pt x="1072" y="21"/>
                  </a:lnTo>
                  <a:lnTo>
                    <a:pt x="1072" y="770"/>
                  </a:lnTo>
                  <a:lnTo>
                    <a:pt x="1083" y="770"/>
                  </a:lnTo>
                  <a:lnTo>
                    <a:pt x="1083" y="759"/>
                  </a:lnTo>
                  <a:lnTo>
                    <a:pt x="1083" y="770"/>
                  </a:lnTo>
                  <a:lnTo>
                    <a:pt x="1093" y="770"/>
                  </a:lnTo>
                  <a:lnTo>
                    <a:pt x="1093" y="0"/>
                  </a:lnTo>
                  <a:lnTo>
                    <a:pt x="0" y="0"/>
                  </a:lnTo>
                  <a:lnTo>
                    <a:pt x="0" y="781"/>
                  </a:lnTo>
                  <a:lnTo>
                    <a:pt x="1093" y="781"/>
                  </a:lnTo>
                  <a:lnTo>
                    <a:pt x="1093" y="770"/>
                  </a:lnTo>
                  <a:lnTo>
                    <a:pt x="1083" y="77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9"/>
            <p:cNvSpPr/>
            <p:nvPr/>
          </p:nvSpPr>
          <p:spPr>
            <a:xfrm>
              <a:off x="8797925" y="7364413"/>
              <a:ext cx="1735138" cy="347662"/>
            </a:xfrm>
            <a:custGeom>
              <a:avLst/>
              <a:gdLst/>
              <a:ahLst/>
              <a:cxnLst/>
              <a:rect l="l" t="t" r="r" b="b"/>
              <a:pathLst>
                <a:path w="1093" h="219" extrusionOk="0">
                  <a:moveTo>
                    <a:pt x="1083" y="208"/>
                  </a:moveTo>
                  <a:lnTo>
                    <a:pt x="1083" y="198"/>
                  </a:lnTo>
                  <a:lnTo>
                    <a:pt x="21" y="198"/>
                  </a:lnTo>
                  <a:lnTo>
                    <a:pt x="21" y="21"/>
                  </a:lnTo>
                  <a:lnTo>
                    <a:pt x="1072" y="21"/>
                  </a:lnTo>
                  <a:lnTo>
                    <a:pt x="1072" y="208"/>
                  </a:lnTo>
                  <a:lnTo>
                    <a:pt x="1083" y="208"/>
                  </a:lnTo>
                  <a:lnTo>
                    <a:pt x="1083" y="198"/>
                  </a:lnTo>
                  <a:lnTo>
                    <a:pt x="1083" y="208"/>
                  </a:lnTo>
                  <a:lnTo>
                    <a:pt x="1093" y="208"/>
                  </a:lnTo>
                  <a:lnTo>
                    <a:pt x="1093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3" y="219"/>
                  </a:lnTo>
                  <a:lnTo>
                    <a:pt x="1093" y="208"/>
                  </a:lnTo>
                  <a:lnTo>
                    <a:pt x="1083" y="208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9"/>
            <p:cNvSpPr/>
            <p:nvPr/>
          </p:nvSpPr>
          <p:spPr>
            <a:xfrm>
              <a:off x="9721850" y="7813675"/>
              <a:ext cx="593725" cy="595312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4" y="105"/>
                  </a:moveTo>
                  <a:cubicBezTo>
                    <a:pt x="198" y="105"/>
                    <a:pt x="198" y="105"/>
                    <a:pt x="198" y="105"/>
                  </a:cubicBezTo>
                  <a:cubicBezTo>
                    <a:pt x="198" y="131"/>
                    <a:pt x="187" y="154"/>
                    <a:pt x="171" y="171"/>
                  </a:cubicBezTo>
                  <a:cubicBezTo>
                    <a:pt x="154" y="188"/>
                    <a:pt x="131" y="198"/>
                    <a:pt x="105" y="198"/>
                  </a:cubicBezTo>
                  <a:cubicBezTo>
                    <a:pt x="79" y="198"/>
                    <a:pt x="56" y="188"/>
                    <a:pt x="39" y="171"/>
                  </a:cubicBezTo>
                  <a:cubicBezTo>
                    <a:pt x="22" y="154"/>
                    <a:pt x="12" y="131"/>
                    <a:pt x="12" y="105"/>
                  </a:cubicBezTo>
                  <a:cubicBezTo>
                    <a:pt x="12" y="80"/>
                    <a:pt x="22" y="56"/>
                    <a:pt x="39" y="40"/>
                  </a:cubicBezTo>
                  <a:cubicBezTo>
                    <a:pt x="56" y="23"/>
                    <a:pt x="79" y="12"/>
                    <a:pt x="105" y="12"/>
                  </a:cubicBezTo>
                  <a:cubicBezTo>
                    <a:pt x="131" y="12"/>
                    <a:pt x="154" y="23"/>
                    <a:pt x="171" y="40"/>
                  </a:cubicBezTo>
                  <a:cubicBezTo>
                    <a:pt x="187" y="56"/>
                    <a:pt x="198" y="80"/>
                    <a:pt x="198" y="105"/>
                  </a:cubicBezTo>
                  <a:cubicBezTo>
                    <a:pt x="204" y="105"/>
                    <a:pt x="204" y="105"/>
                    <a:pt x="204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47"/>
                    <a:pt x="163" y="0"/>
                    <a:pt x="105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5" y="210"/>
                  </a:cubicBezTo>
                  <a:cubicBezTo>
                    <a:pt x="163" y="210"/>
                    <a:pt x="210" y="163"/>
                    <a:pt x="210" y="105"/>
                  </a:cubicBezTo>
                  <a:lnTo>
                    <a:pt x="204" y="105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9"/>
            <p:cNvSpPr/>
            <p:nvPr/>
          </p:nvSpPr>
          <p:spPr>
            <a:xfrm>
              <a:off x="8921750" y="7454900"/>
              <a:ext cx="173038" cy="173037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55" y="30"/>
                  </a:moveTo>
                  <a:cubicBezTo>
                    <a:pt x="49" y="30"/>
                    <a:pt x="49" y="30"/>
                    <a:pt x="49" y="30"/>
                  </a:cubicBezTo>
                  <a:cubicBezTo>
                    <a:pt x="49" y="35"/>
                    <a:pt x="47" y="40"/>
                    <a:pt x="44" y="43"/>
                  </a:cubicBezTo>
                  <a:cubicBezTo>
                    <a:pt x="40" y="47"/>
                    <a:pt x="36" y="49"/>
                    <a:pt x="31" y="49"/>
                  </a:cubicBezTo>
                  <a:cubicBezTo>
                    <a:pt x="26" y="49"/>
                    <a:pt x="21" y="47"/>
                    <a:pt x="18" y="43"/>
                  </a:cubicBezTo>
                  <a:cubicBezTo>
                    <a:pt x="14" y="40"/>
                    <a:pt x="12" y="35"/>
                    <a:pt x="12" y="30"/>
                  </a:cubicBezTo>
                  <a:cubicBezTo>
                    <a:pt x="12" y="25"/>
                    <a:pt x="14" y="21"/>
                    <a:pt x="18" y="17"/>
                  </a:cubicBezTo>
                  <a:cubicBezTo>
                    <a:pt x="21" y="14"/>
                    <a:pt x="26" y="12"/>
                    <a:pt x="31" y="12"/>
                  </a:cubicBezTo>
                  <a:cubicBezTo>
                    <a:pt x="36" y="12"/>
                    <a:pt x="40" y="14"/>
                    <a:pt x="44" y="17"/>
                  </a:cubicBezTo>
                  <a:cubicBezTo>
                    <a:pt x="47" y="21"/>
                    <a:pt x="49" y="25"/>
                    <a:pt x="49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1" y="47"/>
                    <a:pt x="61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9"/>
            <p:cNvSpPr/>
            <p:nvPr/>
          </p:nvSpPr>
          <p:spPr>
            <a:xfrm>
              <a:off x="9170988" y="7454900"/>
              <a:ext cx="171450" cy="173037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55" y="30"/>
                  </a:moveTo>
                  <a:cubicBezTo>
                    <a:pt x="49" y="30"/>
                    <a:pt x="49" y="30"/>
                    <a:pt x="49" y="30"/>
                  </a:cubicBezTo>
                  <a:cubicBezTo>
                    <a:pt x="49" y="35"/>
                    <a:pt x="47" y="40"/>
                    <a:pt x="44" y="43"/>
                  </a:cubicBezTo>
                  <a:cubicBezTo>
                    <a:pt x="40" y="47"/>
                    <a:pt x="36" y="49"/>
                    <a:pt x="31" y="49"/>
                  </a:cubicBezTo>
                  <a:cubicBezTo>
                    <a:pt x="25" y="49"/>
                    <a:pt x="21" y="47"/>
                    <a:pt x="17" y="43"/>
                  </a:cubicBezTo>
                  <a:cubicBezTo>
                    <a:pt x="14" y="40"/>
                    <a:pt x="12" y="35"/>
                    <a:pt x="12" y="30"/>
                  </a:cubicBezTo>
                  <a:cubicBezTo>
                    <a:pt x="12" y="25"/>
                    <a:pt x="14" y="21"/>
                    <a:pt x="17" y="17"/>
                  </a:cubicBezTo>
                  <a:cubicBezTo>
                    <a:pt x="21" y="14"/>
                    <a:pt x="25" y="12"/>
                    <a:pt x="31" y="12"/>
                  </a:cubicBezTo>
                  <a:cubicBezTo>
                    <a:pt x="36" y="12"/>
                    <a:pt x="40" y="14"/>
                    <a:pt x="44" y="17"/>
                  </a:cubicBezTo>
                  <a:cubicBezTo>
                    <a:pt x="47" y="21"/>
                    <a:pt x="49" y="25"/>
                    <a:pt x="49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3"/>
                    <a:pt x="47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9"/>
            <p:cNvSpPr/>
            <p:nvPr/>
          </p:nvSpPr>
          <p:spPr>
            <a:xfrm>
              <a:off x="9418638" y="7454900"/>
              <a:ext cx="173038" cy="173037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55" y="30"/>
                  </a:moveTo>
                  <a:cubicBezTo>
                    <a:pt x="49" y="30"/>
                    <a:pt x="49" y="30"/>
                    <a:pt x="49" y="30"/>
                  </a:cubicBezTo>
                  <a:cubicBezTo>
                    <a:pt x="49" y="35"/>
                    <a:pt x="47" y="40"/>
                    <a:pt x="43" y="43"/>
                  </a:cubicBezTo>
                  <a:cubicBezTo>
                    <a:pt x="40" y="47"/>
                    <a:pt x="35" y="49"/>
                    <a:pt x="30" y="49"/>
                  </a:cubicBezTo>
                  <a:cubicBezTo>
                    <a:pt x="25" y="49"/>
                    <a:pt x="21" y="47"/>
                    <a:pt x="17" y="43"/>
                  </a:cubicBezTo>
                  <a:cubicBezTo>
                    <a:pt x="14" y="40"/>
                    <a:pt x="12" y="35"/>
                    <a:pt x="12" y="30"/>
                  </a:cubicBezTo>
                  <a:cubicBezTo>
                    <a:pt x="12" y="25"/>
                    <a:pt x="14" y="21"/>
                    <a:pt x="17" y="17"/>
                  </a:cubicBezTo>
                  <a:cubicBezTo>
                    <a:pt x="21" y="14"/>
                    <a:pt x="25" y="12"/>
                    <a:pt x="30" y="12"/>
                  </a:cubicBezTo>
                  <a:cubicBezTo>
                    <a:pt x="35" y="12"/>
                    <a:pt x="40" y="14"/>
                    <a:pt x="43" y="17"/>
                  </a:cubicBezTo>
                  <a:cubicBezTo>
                    <a:pt x="47" y="21"/>
                    <a:pt x="49" y="25"/>
                    <a:pt x="49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1" y="47"/>
                    <a:pt x="61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9"/>
            <p:cNvSpPr/>
            <p:nvPr/>
          </p:nvSpPr>
          <p:spPr>
            <a:xfrm>
              <a:off x="9507538" y="11787188"/>
              <a:ext cx="804863" cy="1374775"/>
            </a:xfrm>
            <a:prstGeom prst="rect">
              <a:avLst/>
            </a:prstGeom>
            <a:solidFill>
              <a:srgbClr val="B7E8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9"/>
            <p:cNvSpPr/>
            <p:nvPr/>
          </p:nvSpPr>
          <p:spPr>
            <a:xfrm>
              <a:off x="9507538" y="11787188"/>
              <a:ext cx="804863" cy="137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9"/>
            <p:cNvSpPr/>
            <p:nvPr/>
          </p:nvSpPr>
          <p:spPr>
            <a:xfrm>
              <a:off x="7589838" y="11787188"/>
              <a:ext cx="1917700" cy="1374775"/>
            </a:xfrm>
            <a:prstGeom prst="rect">
              <a:avLst/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9"/>
            <p:cNvSpPr/>
            <p:nvPr/>
          </p:nvSpPr>
          <p:spPr>
            <a:xfrm>
              <a:off x="7589838" y="11787188"/>
              <a:ext cx="1917700" cy="137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9"/>
            <p:cNvSpPr/>
            <p:nvPr/>
          </p:nvSpPr>
          <p:spPr>
            <a:xfrm>
              <a:off x="7478713" y="11769725"/>
              <a:ext cx="2836863" cy="1466850"/>
            </a:xfrm>
            <a:custGeom>
              <a:avLst/>
              <a:gdLst/>
              <a:ahLst/>
              <a:cxnLst/>
              <a:rect l="l" t="t" r="r" b="b"/>
              <a:pathLst>
                <a:path w="1787" h="924" extrusionOk="0">
                  <a:moveTo>
                    <a:pt x="1777" y="913"/>
                  </a:moveTo>
                  <a:lnTo>
                    <a:pt x="1777" y="902"/>
                  </a:lnTo>
                  <a:lnTo>
                    <a:pt x="22" y="902"/>
                  </a:lnTo>
                  <a:lnTo>
                    <a:pt x="22" y="22"/>
                  </a:lnTo>
                  <a:lnTo>
                    <a:pt x="1766" y="22"/>
                  </a:lnTo>
                  <a:lnTo>
                    <a:pt x="1766" y="913"/>
                  </a:lnTo>
                  <a:lnTo>
                    <a:pt x="1777" y="913"/>
                  </a:lnTo>
                  <a:lnTo>
                    <a:pt x="1777" y="902"/>
                  </a:lnTo>
                  <a:lnTo>
                    <a:pt x="1777" y="913"/>
                  </a:lnTo>
                  <a:lnTo>
                    <a:pt x="1787" y="913"/>
                  </a:lnTo>
                  <a:lnTo>
                    <a:pt x="1787" y="0"/>
                  </a:lnTo>
                  <a:lnTo>
                    <a:pt x="0" y="0"/>
                  </a:lnTo>
                  <a:lnTo>
                    <a:pt x="0" y="924"/>
                  </a:lnTo>
                  <a:lnTo>
                    <a:pt x="1787" y="924"/>
                  </a:lnTo>
                  <a:lnTo>
                    <a:pt x="1787" y="913"/>
                  </a:lnTo>
                  <a:lnTo>
                    <a:pt x="1777" y="913"/>
                  </a:ln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9"/>
            <p:cNvSpPr/>
            <p:nvPr/>
          </p:nvSpPr>
          <p:spPr>
            <a:xfrm>
              <a:off x="8734425" y="12333288"/>
              <a:ext cx="328613" cy="339725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0" y="0"/>
                  </a:moveTo>
                  <a:lnTo>
                    <a:pt x="0" y="214"/>
                  </a:lnTo>
                  <a:lnTo>
                    <a:pt x="20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9"/>
            <p:cNvSpPr/>
            <p:nvPr/>
          </p:nvSpPr>
          <p:spPr>
            <a:xfrm>
              <a:off x="10601325" y="9653588"/>
              <a:ext cx="492125" cy="2216150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9"/>
            <p:cNvSpPr/>
            <p:nvPr/>
          </p:nvSpPr>
          <p:spPr>
            <a:xfrm>
              <a:off x="9852025" y="9942513"/>
              <a:ext cx="2022475" cy="2022475"/>
            </a:xfrm>
            <a:prstGeom prst="rect">
              <a:avLst/>
            </a:prstGeom>
            <a:solidFill>
              <a:srgbClr val="403DE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9852025" y="9942513"/>
              <a:ext cx="498475" cy="496887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9852025" y="10937875"/>
              <a:ext cx="498475" cy="501650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9"/>
            <p:cNvSpPr/>
            <p:nvPr/>
          </p:nvSpPr>
          <p:spPr>
            <a:xfrm>
              <a:off x="11376025" y="11466513"/>
              <a:ext cx="498475" cy="498475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9"/>
            <p:cNvSpPr/>
            <p:nvPr/>
          </p:nvSpPr>
          <p:spPr>
            <a:xfrm>
              <a:off x="11376025" y="9942513"/>
              <a:ext cx="498475" cy="496887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9"/>
            <p:cNvSpPr/>
            <p:nvPr/>
          </p:nvSpPr>
          <p:spPr>
            <a:xfrm>
              <a:off x="10350500" y="10439400"/>
              <a:ext cx="500063" cy="498475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9"/>
            <p:cNvSpPr/>
            <p:nvPr/>
          </p:nvSpPr>
          <p:spPr>
            <a:xfrm>
              <a:off x="10601325" y="8869363"/>
              <a:ext cx="492125" cy="784225"/>
            </a:xfrm>
            <a:custGeom>
              <a:avLst/>
              <a:gdLst/>
              <a:ahLst/>
              <a:cxnLst/>
              <a:rect l="l" t="t" r="r" b="b"/>
              <a:pathLst>
                <a:path w="310" h="494" extrusionOk="0">
                  <a:moveTo>
                    <a:pt x="157" y="0"/>
                  </a:moveTo>
                  <a:lnTo>
                    <a:pt x="0" y="494"/>
                  </a:lnTo>
                  <a:lnTo>
                    <a:pt x="310" y="49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9EA1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9"/>
            <p:cNvSpPr/>
            <p:nvPr/>
          </p:nvSpPr>
          <p:spPr>
            <a:xfrm>
              <a:off x="4594225" y="10015538"/>
              <a:ext cx="1558925" cy="242887"/>
            </a:xfrm>
            <a:custGeom>
              <a:avLst/>
              <a:gdLst/>
              <a:ahLst/>
              <a:cxnLst/>
              <a:rect l="l" t="t" r="r" b="b"/>
              <a:pathLst>
                <a:path w="551" h="86" extrusionOk="0">
                  <a:moveTo>
                    <a:pt x="34" y="86"/>
                  </a:moveTo>
                  <a:cubicBezTo>
                    <a:pt x="517" y="86"/>
                    <a:pt x="517" y="86"/>
                    <a:pt x="517" y="86"/>
                  </a:cubicBezTo>
                  <a:cubicBezTo>
                    <a:pt x="535" y="86"/>
                    <a:pt x="551" y="71"/>
                    <a:pt x="551" y="52"/>
                  </a:cubicBezTo>
                  <a:cubicBezTo>
                    <a:pt x="551" y="34"/>
                    <a:pt x="551" y="34"/>
                    <a:pt x="551" y="34"/>
                  </a:cubicBezTo>
                  <a:cubicBezTo>
                    <a:pt x="551" y="16"/>
                    <a:pt x="535" y="0"/>
                    <a:pt x="51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0" y="16"/>
                    <a:pt x="0" y="3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1"/>
                    <a:pt x="16" y="86"/>
                    <a:pt x="34" y="86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9"/>
            <p:cNvSpPr/>
            <p:nvPr/>
          </p:nvSpPr>
          <p:spPr>
            <a:xfrm>
              <a:off x="4594225" y="10377488"/>
              <a:ext cx="1558925" cy="133350"/>
            </a:xfrm>
            <a:custGeom>
              <a:avLst/>
              <a:gdLst/>
              <a:ahLst/>
              <a:cxnLst/>
              <a:rect l="l" t="t" r="r" b="b"/>
              <a:pathLst>
                <a:path w="551" h="47" extrusionOk="0">
                  <a:moveTo>
                    <a:pt x="19" y="47"/>
                  </a:moveTo>
                  <a:cubicBezTo>
                    <a:pt x="532" y="47"/>
                    <a:pt x="532" y="47"/>
                    <a:pt x="532" y="47"/>
                  </a:cubicBezTo>
                  <a:cubicBezTo>
                    <a:pt x="542" y="47"/>
                    <a:pt x="551" y="38"/>
                    <a:pt x="551" y="28"/>
                  </a:cubicBezTo>
                  <a:cubicBezTo>
                    <a:pt x="551" y="19"/>
                    <a:pt x="551" y="19"/>
                    <a:pt x="551" y="19"/>
                  </a:cubicBezTo>
                  <a:cubicBezTo>
                    <a:pt x="551" y="9"/>
                    <a:pt x="542" y="0"/>
                    <a:pt x="53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8"/>
                    <a:pt x="9" y="47"/>
                    <a:pt x="19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4187825" y="10609263"/>
              <a:ext cx="1965325" cy="133350"/>
            </a:xfrm>
            <a:custGeom>
              <a:avLst/>
              <a:gdLst/>
              <a:ahLst/>
              <a:cxnLst/>
              <a:rect l="l" t="t" r="r" b="b"/>
              <a:pathLst>
                <a:path w="695" h="47" extrusionOk="0">
                  <a:moveTo>
                    <a:pt x="21" y="47"/>
                  </a:moveTo>
                  <a:cubicBezTo>
                    <a:pt x="673" y="47"/>
                    <a:pt x="673" y="47"/>
                    <a:pt x="673" y="47"/>
                  </a:cubicBezTo>
                  <a:cubicBezTo>
                    <a:pt x="685" y="47"/>
                    <a:pt x="695" y="37"/>
                    <a:pt x="695" y="26"/>
                  </a:cubicBezTo>
                  <a:cubicBezTo>
                    <a:pt x="695" y="21"/>
                    <a:pt x="695" y="21"/>
                    <a:pt x="695" y="21"/>
                  </a:cubicBezTo>
                  <a:cubicBezTo>
                    <a:pt x="695" y="10"/>
                    <a:pt x="685" y="0"/>
                    <a:pt x="67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7"/>
                    <a:pt x="9" y="47"/>
                    <a:pt x="21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4187825" y="10842625"/>
              <a:ext cx="1965325" cy="131762"/>
            </a:xfrm>
            <a:custGeom>
              <a:avLst/>
              <a:gdLst/>
              <a:ahLst/>
              <a:cxnLst/>
              <a:rect l="l" t="t" r="r" b="b"/>
              <a:pathLst>
                <a:path w="695" h="47" extrusionOk="0">
                  <a:moveTo>
                    <a:pt x="21" y="47"/>
                  </a:moveTo>
                  <a:cubicBezTo>
                    <a:pt x="673" y="47"/>
                    <a:pt x="673" y="47"/>
                    <a:pt x="673" y="47"/>
                  </a:cubicBezTo>
                  <a:cubicBezTo>
                    <a:pt x="685" y="47"/>
                    <a:pt x="695" y="37"/>
                    <a:pt x="695" y="25"/>
                  </a:cubicBezTo>
                  <a:cubicBezTo>
                    <a:pt x="695" y="21"/>
                    <a:pt x="695" y="21"/>
                    <a:pt x="695" y="21"/>
                  </a:cubicBezTo>
                  <a:cubicBezTo>
                    <a:pt x="695" y="10"/>
                    <a:pt x="685" y="0"/>
                    <a:pt x="67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7"/>
                    <a:pt x="9" y="47"/>
                    <a:pt x="21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4187825" y="11064875"/>
              <a:ext cx="1965325" cy="133350"/>
            </a:xfrm>
            <a:custGeom>
              <a:avLst/>
              <a:gdLst/>
              <a:ahLst/>
              <a:cxnLst/>
              <a:rect l="l" t="t" r="r" b="b"/>
              <a:pathLst>
                <a:path w="695" h="47" extrusionOk="0">
                  <a:moveTo>
                    <a:pt x="21" y="47"/>
                  </a:moveTo>
                  <a:cubicBezTo>
                    <a:pt x="673" y="47"/>
                    <a:pt x="673" y="47"/>
                    <a:pt x="673" y="47"/>
                  </a:cubicBezTo>
                  <a:cubicBezTo>
                    <a:pt x="685" y="47"/>
                    <a:pt x="695" y="37"/>
                    <a:pt x="695" y="26"/>
                  </a:cubicBezTo>
                  <a:cubicBezTo>
                    <a:pt x="695" y="22"/>
                    <a:pt x="695" y="22"/>
                    <a:pt x="695" y="22"/>
                  </a:cubicBezTo>
                  <a:cubicBezTo>
                    <a:pt x="695" y="10"/>
                    <a:pt x="685" y="0"/>
                    <a:pt x="67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7"/>
                    <a:pt x="9" y="47"/>
                    <a:pt x="21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9"/>
            <p:cNvSpPr/>
            <p:nvPr/>
          </p:nvSpPr>
          <p:spPr>
            <a:xfrm>
              <a:off x="2701925" y="7813675"/>
              <a:ext cx="784225" cy="820737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4" y="0"/>
                  </a:moveTo>
                  <a:lnTo>
                    <a:pt x="0" y="0"/>
                  </a:lnTo>
                  <a:lnTo>
                    <a:pt x="0" y="517"/>
                  </a:lnTo>
                  <a:lnTo>
                    <a:pt x="22" y="517"/>
                  </a:lnTo>
                  <a:lnTo>
                    <a:pt x="22" y="22"/>
                  </a:lnTo>
                  <a:lnTo>
                    <a:pt x="494" y="22"/>
                  </a:lnTo>
                  <a:lnTo>
                    <a:pt x="494" y="0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9852025" y="12817475"/>
              <a:ext cx="784225" cy="820737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0" y="517"/>
                  </a:moveTo>
                  <a:lnTo>
                    <a:pt x="494" y="517"/>
                  </a:lnTo>
                  <a:lnTo>
                    <a:pt x="494" y="0"/>
                  </a:lnTo>
                  <a:lnTo>
                    <a:pt x="472" y="0"/>
                  </a:lnTo>
                  <a:lnTo>
                    <a:pt x="472" y="495"/>
                  </a:lnTo>
                  <a:lnTo>
                    <a:pt x="0" y="495"/>
                  </a:lnTo>
                  <a:lnTo>
                    <a:pt x="0" y="517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5994400" y="7654925"/>
              <a:ext cx="615950" cy="620712"/>
            </a:xfrm>
            <a:custGeom>
              <a:avLst/>
              <a:gdLst/>
              <a:ahLst/>
              <a:cxnLst/>
              <a:rect l="l" t="t" r="r" b="b"/>
              <a:pathLst>
                <a:path w="388" h="391" extrusionOk="0">
                  <a:moveTo>
                    <a:pt x="39" y="391"/>
                  </a:moveTo>
                  <a:lnTo>
                    <a:pt x="0" y="350"/>
                  </a:lnTo>
                  <a:lnTo>
                    <a:pt x="349" y="0"/>
                  </a:lnTo>
                  <a:lnTo>
                    <a:pt x="388" y="41"/>
                  </a:lnTo>
                  <a:lnTo>
                    <a:pt x="39" y="391"/>
                  </a:lnTo>
                  <a:close/>
                </a:path>
              </a:pathLst>
            </a:custGeom>
            <a:solidFill>
              <a:srgbClr val="4634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6026150" y="7689850"/>
              <a:ext cx="163513" cy="163512"/>
            </a:xfrm>
            <a:prstGeom prst="ellipse">
              <a:avLst/>
            </a:prstGeom>
            <a:solidFill>
              <a:srgbClr val="4634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6438900" y="8054975"/>
              <a:ext cx="163513" cy="163512"/>
            </a:xfrm>
            <a:prstGeom prst="ellipse">
              <a:avLst/>
            </a:prstGeom>
            <a:solidFill>
              <a:srgbClr val="4634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" name="Google Shape;91;p19"/>
          <p:cNvGrpSpPr/>
          <p:nvPr/>
        </p:nvGrpSpPr>
        <p:grpSpPr>
          <a:xfrm>
            <a:off x="11224566" y="807566"/>
            <a:ext cx="195858" cy="150608"/>
            <a:chOff x="11224566" y="807566"/>
            <a:chExt cx="195858" cy="150608"/>
          </a:xfrm>
        </p:grpSpPr>
        <p:cxnSp>
          <p:nvCxnSpPr>
            <p:cNvPr id="92" name="Google Shape;92;p19"/>
            <p:cNvCxnSpPr/>
            <p:nvPr/>
          </p:nvCxnSpPr>
          <p:spPr>
            <a:xfrm>
              <a:off x="11224566" y="958174"/>
              <a:ext cx="195858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9"/>
            <p:cNvCxnSpPr/>
            <p:nvPr/>
          </p:nvCxnSpPr>
          <p:spPr>
            <a:xfrm>
              <a:off x="11224566" y="882870"/>
              <a:ext cx="195858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9"/>
            <p:cNvCxnSpPr/>
            <p:nvPr/>
          </p:nvCxnSpPr>
          <p:spPr>
            <a:xfrm>
              <a:off x="11224566" y="807566"/>
              <a:ext cx="195858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7094291" y="3711067"/>
            <a:ext cx="442460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9300023" y="4135799"/>
            <a:ext cx="221887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2000"/>
              <a:buNone/>
              <a:defRPr sz="2000">
                <a:solidFill>
                  <a:srgbClr val="8C8C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 sz="1800">
                <a:solidFill>
                  <a:srgbClr val="8C8C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1" name="Google Shape;101;p20"/>
          <p:cNvGrpSpPr/>
          <p:nvPr/>
        </p:nvGrpSpPr>
        <p:grpSpPr>
          <a:xfrm>
            <a:off x="660401" y="1846550"/>
            <a:ext cx="5920066" cy="4010148"/>
            <a:chOff x="1567788" y="7364413"/>
            <a:chExt cx="10306712" cy="6981584"/>
          </a:xfrm>
        </p:grpSpPr>
        <p:sp>
          <p:nvSpPr>
            <p:cNvPr id="102" name="Google Shape;102;p20"/>
            <p:cNvSpPr/>
            <p:nvPr/>
          </p:nvSpPr>
          <p:spPr>
            <a:xfrm>
              <a:off x="3098800" y="8355013"/>
              <a:ext cx="6408738" cy="5030787"/>
            </a:xfrm>
            <a:prstGeom prst="rect">
              <a:avLst/>
            </a:prstGeom>
            <a:solidFill>
              <a:srgbClr val="4743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0"/>
            <p:cNvSpPr/>
            <p:nvPr/>
          </p:nvSpPr>
          <p:spPr>
            <a:xfrm>
              <a:off x="3098800" y="8355013"/>
              <a:ext cx="6408738" cy="5030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3800475" y="7480300"/>
              <a:ext cx="1690688" cy="1692275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586" y="299"/>
                  </a:moveTo>
                  <a:cubicBezTo>
                    <a:pt x="586" y="300"/>
                    <a:pt x="586" y="300"/>
                    <a:pt x="586" y="300"/>
                  </a:cubicBezTo>
                  <a:cubicBezTo>
                    <a:pt x="586" y="316"/>
                    <a:pt x="585" y="331"/>
                    <a:pt x="582" y="347"/>
                  </a:cubicBezTo>
                  <a:cubicBezTo>
                    <a:pt x="594" y="349"/>
                    <a:pt x="594" y="349"/>
                    <a:pt x="594" y="349"/>
                  </a:cubicBezTo>
                  <a:cubicBezTo>
                    <a:pt x="597" y="333"/>
                    <a:pt x="598" y="316"/>
                    <a:pt x="598" y="300"/>
                  </a:cubicBezTo>
                  <a:cubicBezTo>
                    <a:pt x="598" y="299"/>
                    <a:pt x="598" y="299"/>
                    <a:pt x="598" y="299"/>
                  </a:cubicBezTo>
                  <a:lnTo>
                    <a:pt x="586" y="299"/>
                  </a:lnTo>
                  <a:close/>
                  <a:moveTo>
                    <a:pt x="570" y="205"/>
                  </a:moveTo>
                  <a:cubicBezTo>
                    <a:pt x="575" y="220"/>
                    <a:pt x="579" y="236"/>
                    <a:pt x="582" y="251"/>
                  </a:cubicBezTo>
                  <a:cubicBezTo>
                    <a:pt x="594" y="249"/>
                    <a:pt x="594" y="249"/>
                    <a:pt x="594" y="249"/>
                  </a:cubicBezTo>
                  <a:cubicBezTo>
                    <a:pt x="591" y="233"/>
                    <a:pt x="587" y="217"/>
                    <a:pt x="582" y="202"/>
                  </a:cubicBezTo>
                  <a:cubicBezTo>
                    <a:pt x="570" y="205"/>
                    <a:pt x="570" y="205"/>
                    <a:pt x="570" y="205"/>
                  </a:cubicBezTo>
                  <a:close/>
                  <a:moveTo>
                    <a:pt x="525" y="122"/>
                  </a:moveTo>
                  <a:cubicBezTo>
                    <a:pt x="535" y="135"/>
                    <a:pt x="543" y="148"/>
                    <a:pt x="551" y="162"/>
                  </a:cubicBezTo>
                  <a:cubicBezTo>
                    <a:pt x="562" y="156"/>
                    <a:pt x="562" y="156"/>
                    <a:pt x="562" y="156"/>
                  </a:cubicBezTo>
                  <a:cubicBezTo>
                    <a:pt x="554" y="142"/>
                    <a:pt x="545" y="128"/>
                    <a:pt x="534" y="115"/>
                  </a:cubicBezTo>
                  <a:cubicBezTo>
                    <a:pt x="525" y="122"/>
                    <a:pt x="525" y="122"/>
                    <a:pt x="525" y="122"/>
                  </a:cubicBezTo>
                  <a:close/>
                  <a:moveTo>
                    <a:pt x="455" y="58"/>
                  </a:moveTo>
                  <a:cubicBezTo>
                    <a:pt x="468" y="67"/>
                    <a:pt x="481" y="77"/>
                    <a:pt x="493" y="87"/>
                  </a:cubicBezTo>
                  <a:cubicBezTo>
                    <a:pt x="501" y="79"/>
                    <a:pt x="501" y="79"/>
                    <a:pt x="501" y="79"/>
                  </a:cubicBezTo>
                  <a:cubicBezTo>
                    <a:pt x="489" y="68"/>
                    <a:pt x="476" y="57"/>
                    <a:pt x="462" y="48"/>
                  </a:cubicBezTo>
                  <a:cubicBezTo>
                    <a:pt x="455" y="58"/>
                    <a:pt x="455" y="58"/>
                    <a:pt x="455" y="58"/>
                  </a:cubicBezTo>
                  <a:close/>
                  <a:moveTo>
                    <a:pt x="368" y="20"/>
                  </a:moveTo>
                  <a:cubicBezTo>
                    <a:pt x="384" y="24"/>
                    <a:pt x="399" y="30"/>
                    <a:pt x="413" y="36"/>
                  </a:cubicBezTo>
                  <a:cubicBezTo>
                    <a:pt x="418" y="25"/>
                    <a:pt x="418" y="25"/>
                    <a:pt x="418" y="25"/>
                  </a:cubicBezTo>
                  <a:cubicBezTo>
                    <a:pt x="403" y="18"/>
                    <a:pt x="387" y="13"/>
                    <a:pt x="371" y="9"/>
                  </a:cubicBezTo>
                  <a:cubicBezTo>
                    <a:pt x="368" y="20"/>
                    <a:pt x="368" y="20"/>
                    <a:pt x="368" y="20"/>
                  </a:cubicBezTo>
                  <a:close/>
                  <a:moveTo>
                    <a:pt x="274" y="14"/>
                  </a:moveTo>
                  <a:cubicBezTo>
                    <a:pt x="282" y="13"/>
                    <a:pt x="290" y="12"/>
                    <a:pt x="299" y="12"/>
                  </a:cubicBezTo>
                  <a:cubicBezTo>
                    <a:pt x="298" y="6"/>
                    <a:pt x="298" y="6"/>
                    <a:pt x="298" y="6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6" y="12"/>
                    <a:pt x="314" y="12"/>
                    <a:pt x="321" y="13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14" y="0"/>
                    <a:pt x="306" y="0"/>
                    <a:pt x="298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89" y="0"/>
                    <a:pt x="281" y="1"/>
                    <a:pt x="273" y="2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182" y="36"/>
                  </a:moveTo>
                  <a:cubicBezTo>
                    <a:pt x="196" y="31"/>
                    <a:pt x="211" y="26"/>
                    <a:pt x="227" y="22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08" y="14"/>
                    <a:pt x="192" y="19"/>
                    <a:pt x="177" y="25"/>
                  </a:cubicBezTo>
                  <a:lnTo>
                    <a:pt x="182" y="36"/>
                  </a:lnTo>
                  <a:close/>
                  <a:moveTo>
                    <a:pt x="102" y="87"/>
                  </a:moveTo>
                  <a:cubicBezTo>
                    <a:pt x="114" y="77"/>
                    <a:pt x="126" y="67"/>
                    <a:pt x="140" y="5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19" y="57"/>
                    <a:pt x="106" y="67"/>
                    <a:pt x="94" y="78"/>
                  </a:cubicBezTo>
                  <a:cubicBezTo>
                    <a:pt x="102" y="87"/>
                    <a:pt x="102" y="87"/>
                    <a:pt x="102" y="87"/>
                  </a:cubicBezTo>
                  <a:close/>
                  <a:moveTo>
                    <a:pt x="45" y="162"/>
                  </a:moveTo>
                  <a:cubicBezTo>
                    <a:pt x="52" y="148"/>
                    <a:pt x="61" y="135"/>
                    <a:pt x="70" y="122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51" y="128"/>
                    <a:pt x="42" y="142"/>
                    <a:pt x="34" y="157"/>
                  </a:cubicBezTo>
                  <a:cubicBezTo>
                    <a:pt x="45" y="162"/>
                    <a:pt x="45" y="162"/>
                    <a:pt x="45" y="162"/>
                  </a:cubicBezTo>
                  <a:close/>
                  <a:moveTo>
                    <a:pt x="16" y="252"/>
                  </a:moveTo>
                  <a:cubicBezTo>
                    <a:pt x="18" y="237"/>
                    <a:pt x="22" y="221"/>
                    <a:pt x="27" y="206"/>
                  </a:cubicBezTo>
                  <a:cubicBezTo>
                    <a:pt x="15" y="202"/>
                    <a:pt x="15" y="202"/>
                    <a:pt x="15" y="202"/>
                  </a:cubicBezTo>
                  <a:cubicBezTo>
                    <a:pt x="10" y="218"/>
                    <a:pt x="6" y="234"/>
                    <a:pt x="4" y="251"/>
                  </a:cubicBezTo>
                  <a:lnTo>
                    <a:pt x="16" y="252"/>
                  </a:lnTo>
                  <a:close/>
                  <a:moveTo>
                    <a:pt x="16" y="347"/>
                  </a:moveTo>
                  <a:cubicBezTo>
                    <a:pt x="13" y="332"/>
                    <a:pt x="12" y="316"/>
                    <a:pt x="12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16"/>
                    <a:pt x="1" y="333"/>
                    <a:pt x="4" y="349"/>
                  </a:cubicBezTo>
                  <a:cubicBezTo>
                    <a:pt x="16" y="347"/>
                    <a:pt x="16" y="347"/>
                    <a:pt x="16" y="347"/>
                  </a:cubicBezTo>
                  <a:close/>
                  <a:moveTo>
                    <a:pt x="45" y="437"/>
                  </a:moveTo>
                  <a:cubicBezTo>
                    <a:pt x="38" y="423"/>
                    <a:pt x="32" y="409"/>
                    <a:pt x="27" y="394"/>
                  </a:cubicBezTo>
                  <a:cubicBezTo>
                    <a:pt x="16" y="397"/>
                    <a:pt x="16" y="397"/>
                    <a:pt x="16" y="397"/>
                  </a:cubicBezTo>
                  <a:cubicBezTo>
                    <a:pt x="21" y="413"/>
                    <a:pt x="27" y="428"/>
                    <a:pt x="35" y="443"/>
                  </a:cubicBezTo>
                  <a:cubicBezTo>
                    <a:pt x="45" y="437"/>
                    <a:pt x="45" y="437"/>
                    <a:pt x="45" y="437"/>
                  </a:cubicBezTo>
                  <a:close/>
                  <a:moveTo>
                    <a:pt x="103" y="512"/>
                  </a:moveTo>
                  <a:cubicBezTo>
                    <a:pt x="91" y="502"/>
                    <a:pt x="80" y="490"/>
                    <a:pt x="71" y="477"/>
                  </a:cubicBezTo>
                  <a:cubicBezTo>
                    <a:pt x="61" y="485"/>
                    <a:pt x="61" y="485"/>
                    <a:pt x="61" y="485"/>
                  </a:cubicBezTo>
                  <a:cubicBezTo>
                    <a:pt x="71" y="498"/>
                    <a:pt x="82" y="510"/>
                    <a:pt x="95" y="521"/>
                  </a:cubicBezTo>
                  <a:cubicBezTo>
                    <a:pt x="103" y="512"/>
                    <a:pt x="103" y="512"/>
                    <a:pt x="103" y="512"/>
                  </a:cubicBezTo>
                  <a:close/>
                  <a:moveTo>
                    <a:pt x="183" y="563"/>
                  </a:moveTo>
                  <a:cubicBezTo>
                    <a:pt x="168" y="557"/>
                    <a:pt x="154" y="549"/>
                    <a:pt x="140" y="541"/>
                  </a:cubicBezTo>
                  <a:cubicBezTo>
                    <a:pt x="134" y="551"/>
                    <a:pt x="134" y="551"/>
                    <a:pt x="134" y="551"/>
                  </a:cubicBezTo>
                  <a:cubicBezTo>
                    <a:pt x="148" y="560"/>
                    <a:pt x="162" y="567"/>
                    <a:pt x="178" y="574"/>
                  </a:cubicBezTo>
                  <a:cubicBezTo>
                    <a:pt x="183" y="563"/>
                    <a:pt x="183" y="563"/>
                    <a:pt x="183" y="563"/>
                  </a:cubicBezTo>
                  <a:close/>
                  <a:moveTo>
                    <a:pt x="275" y="586"/>
                  </a:moveTo>
                  <a:cubicBezTo>
                    <a:pt x="258" y="584"/>
                    <a:pt x="243" y="581"/>
                    <a:pt x="228" y="578"/>
                  </a:cubicBezTo>
                  <a:cubicBezTo>
                    <a:pt x="225" y="589"/>
                    <a:pt x="225" y="589"/>
                    <a:pt x="225" y="589"/>
                  </a:cubicBezTo>
                  <a:cubicBezTo>
                    <a:pt x="240" y="593"/>
                    <a:pt x="257" y="596"/>
                    <a:pt x="274" y="597"/>
                  </a:cubicBezTo>
                  <a:cubicBezTo>
                    <a:pt x="275" y="586"/>
                    <a:pt x="275" y="586"/>
                    <a:pt x="275" y="586"/>
                  </a:cubicBezTo>
                  <a:close/>
                  <a:moveTo>
                    <a:pt x="369" y="578"/>
                  </a:moveTo>
                  <a:cubicBezTo>
                    <a:pt x="354" y="582"/>
                    <a:pt x="338" y="585"/>
                    <a:pt x="322" y="586"/>
                  </a:cubicBezTo>
                  <a:cubicBezTo>
                    <a:pt x="323" y="598"/>
                    <a:pt x="323" y="598"/>
                    <a:pt x="323" y="598"/>
                  </a:cubicBezTo>
                  <a:cubicBezTo>
                    <a:pt x="340" y="597"/>
                    <a:pt x="356" y="594"/>
                    <a:pt x="372" y="590"/>
                  </a:cubicBezTo>
                  <a:lnTo>
                    <a:pt x="369" y="578"/>
                  </a:lnTo>
                  <a:close/>
                  <a:moveTo>
                    <a:pt x="456" y="540"/>
                  </a:moveTo>
                  <a:cubicBezTo>
                    <a:pt x="442" y="549"/>
                    <a:pt x="429" y="557"/>
                    <a:pt x="414" y="563"/>
                  </a:cubicBezTo>
                  <a:cubicBezTo>
                    <a:pt x="419" y="574"/>
                    <a:pt x="419" y="574"/>
                    <a:pt x="419" y="574"/>
                  </a:cubicBezTo>
                  <a:cubicBezTo>
                    <a:pt x="434" y="567"/>
                    <a:pt x="449" y="559"/>
                    <a:pt x="462" y="550"/>
                  </a:cubicBezTo>
                  <a:cubicBezTo>
                    <a:pt x="456" y="540"/>
                    <a:pt x="456" y="540"/>
                    <a:pt x="456" y="540"/>
                  </a:cubicBezTo>
                  <a:close/>
                  <a:moveTo>
                    <a:pt x="525" y="476"/>
                  </a:moveTo>
                  <a:cubicBezTo>
                    <a:pt x="516" y="489"/>
                    <a:pt x="505" y="500"/>
                    <a:pt x="493" y="511"/>
                  </a:cubicBezTo>
                  <a:cubicBezTo>
                    <a:pt x="501" y="520"/>
                    <a:pt x="501" y="520"/>
                    <a:pt x="501" y="520"/>
                  </a:cubicBezTo>
                  <a:cubicBezTo>
                    <a:pt x="513" y="509"/>
                    <a:pt x="525" y="497"/>
                    <a:pt x="535" y="484"/>
                  </a:cubicBezTo>
                  <a:cubicBezTo>
                    <a:pt x="525" y="476"/>
                    <a:pt x="525" y="476"/>
                    <a:pt x="525" y="476"/>
                  </a:cubicBezTo>
                  <a:close/>
                  <a:moveTo>
                    <a:pt x="570" y="393"/>
                  </a:moveTo>
                  <a:cubicBezTo>
                    <a:pt x="565" y="408"/>
                    <a:pt x="559" y="423"/>
                    <a:pt x="551" y="436"/>
                  </a:cubicBezTo>
                  <a:cubicBezTo>
                    <a:pt x="562" y="442"/>
                    <a:pt x="562" y="442"/>
                    <a:pt x="562" y="442"/>
                  </a:cubicBezTo>
                  <a:cubicBezTo>
                    <a:pt x="570" y="428"/>
                    <a:pt x="576" y="413"/>
                    <a:pt x="582" y="397"/>
                  </a:cubicBezTo>
                  <a:cubicBezTo>
                    <a:pt x="570" y="393"/>
                    <a:pt x="570" y="393"/>
                    <a:pt x="570" y="393"/>
                  </a:cubicBezTo>
                  <a:close/>
                </a:path>
              </a:pathLst>
            </a:cu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3098800" y="8355013"/>
              <a:ext cx="6408738" cy="1027112"/>
            </a:xfrm>
            <a:prstGeom prst="rect">
              <a:avLst/>
            </a:prstGeom>
            <a:solidFill>
              <a:srgbClr val="BABE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2017713" y="9045575"/>
              <a:ext cx="2170113" cy="2170112"/>
            </a:xfrm>
            <a:prstGeom prst="ellipse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2017713" y="9045575"/>
              <a:ext cx="1084263" cy="1082675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383" y="0"/>
                  </a:moveTo>
                  <a:cubicBezTo>
                    <a:pt x="171" y="0"/>
                    <a:pt x="0" y="171"/>
                    <a:pt x="0" y="383"/>
                  </a:cubicBezTo>
                  <a:cubicBezTo>
                    <a:pt x="383" y="383"/>
                    <a:pt x="383" y="383"/>
                    <a:pt x="383" y="383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3101975" y="9045575"/>
              <a:ext cx="763588" cy="1082675"/>
            </a:xfrm>
            <a:custGeom>
              <a:avLst/>
              <a:gdLst/>
              <a:ahLst/>
              <a:cxnLst/>
              <a:rect l="l" t="t" r="r" b="b"/>
              <a:pathLst>
                <a:path w="270" h="383" extrusionOk="0">
                  <a:moveTo>
                    <a:pt x="270" y="111"/>
                  </a:moveTo>
                  <a:cubicBezTo>
                    <a:pt x="201" y="42"/>
                    <a:pt x="105" y="0"/>
                    <a:pt x="0" y="0"/>
                  </a:cubicBezTo>
                  <a:cubicBezTo>
                    <a:pt x="0" y="383"/>
                    <a:pt x="0" y="383"/>
                    <a:pt x="0" y="383"/>
                  </a:cubicBezTo>
                  <a:lnTo>
                    <a:pt x="270" y="111"/>
                  </a:lnTo>
                  <a:close/>
                </a:path>
              </a:pathLst>
            </a:custGeom>
            <a:solidFill>
              <a:srgbClr val="0E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2338388" y="10128250"/>
              <a:ext cx="763588" cy="1087437"/>
            </a:xfrm>
            <a:custGeom>
              <a:avLst/>
              <a:gdLst/>
              <a:ahLst/>
              <a:cxnLst/>
              <a:rect l="l" t="t" r="r" b="b"/>
              <a:pathLst>
                <a:path w="270" h="384" extrusionOk="0">
                  <a:moveTo>
                    <a:pt x="0" y="273"/>
                  </a:moveTo>
                  <a:cubicBezTo>
                    <a:pt x="70" y="341"/>
                    <a:pt x="165" y="384"/>
                    <a:pt x="270" y="384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0" y="273"/>
                  </a:lnTo>
                  <a:close/>
                </a:path>
              </a:pathLst>
            </a:custGeom>
            <a:solidFill>
              <a:srgbClr val="0E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8810625" y="8634413"/>
              <a:ext cx="469900" cy="469900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7065963" y="11439525"/>
              <a:ext cx="430213" cy="1577975"/>
            </a:xfrm>
            <a:custGeom>
              <a:avLst/>
              <a:gdLst/>
              <a:ahLst/>
              <a:cxnLst/>
              <a:rect l="l" t="t" r="r" b="b"/>
              <a:pathLst>
                <a:path w="271" h="994" extrusionOk="0">
                  <a:moveTo>
                    <a:pt x="271" y="973"/>
                  </a:moveTo>
                  <a:lnTo>
                    <a:pt x="22" y="973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994"/>
                  </a:lnTo>
                  <a:lnTo>
                    <a:pt x="271" y="994"/>
                  </a:lnTo>
                  <a:lnTo>
                    <a:pt x="271" y="973"/>
                  </a:lnTo>
                  <a:lnTo>
                    <a:pt x="271" y="973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7065963" y="11439525"/>
              <a:ext cx="430213" cy="1577975"/>
            </a:xfrm>
            <a:custGeom>
              <a:avLst/>
              <a:gdLst/>
              <a:ahLst/>
              <a:cxnLst/>
              <a:rect l="l" t="t" r="r" b="b"/>
              <a:pathLst>
                <a:path w="271" h="994" extrusionOk="0">
                  <a:moveTo>
                    <a:pt x="271" y="973"/>
                  </a:moveTo>
                  <a:lnTo>
                    <a:pt x="22" y="973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994"/>
                  </a:lnTo>
                  <a:lnTo>
                    <a:pt x="271" y="994"/>
                  </a:lnTo>
                  <a:lnTo>
                    <a:pt x="271" y="973"/>
                  </a:lnTo>
                  <a:lnTo>
                    <a:pt x="271" y="9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6599238" y="9942513"/>
              <a:ext cx="2608263" cy="1758950"/>
            </a:xfrm>
            <a:prstGeom prst="rect">
              <a:avLst/>
            </a:prstGeom>
            <a:solidFill>
              <a:srgbClr val="0F10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99238" y="9942513"/>
              <a:ext cx="2608263" cy="1758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6670675" y="10015538"/>
              <a:ext cx="2465388" cy="1609725"/>
            </a:xfrm>
            <a:prstGeom prst="rect">
              <a:avLst/>
            </a:prstGeom>
            <a:solidFill>
              <a:srgbClr val="FD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6670675" y="10015538"/>
              <a:ext cx="2465388" cy="1609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6786563" y="10258425"/>
              <a:ext cx="2232025" cy="88900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5"/>
                    <a:pt x="789" y="17"/>
                  </a:cubicBezTo>
                  <a:cubicBezTo>
                    <a:pt x="789" y="15"/>
                    <a:pt x="789" y="15"/>
                    <a:pt x="789" y="15"/>
                  </a:cubicBezTo>
                  <a:cubicBezTo>
                    <a:pt x="789" y="7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6786563" y="10423525"/>
              <a:ext cx="2232025" cy="87312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4"/>
                    <a:pt x="789" y="16"/>
                  </a:cubicBezTo>
                  <a:cubicBezTo>
                    <a:pt x="789" y="14"/>
                    <a:pt x="789" y="14"/>
                    <a:pt x="789" y="14"/>
                  </a:cubicBezTo>
                  <a:cubicBezTo>
                    <a:pt x="789" y="6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7496175" y="10583863"/>
              <a:ext cx="1522413" cy="88900"/>
            </a:xfrm>
            <a:custGeom>
              <a:avLst/>
              <a:gdLst/>
              <a:ahLst/>
              <a:cxnLst/>
              <a:rect l="l" t="t" r="r" b="b"/>
              <a:pathLst>
                <a:path w="538" h="31" extrusionOk="0">
                  <a:moveTo>
                    <a:pt x="52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6" y="31"/>
                    <a:pt x="12" y="31"/>
                  </a:cubicBezTo>
                  <a:cubicBezTo>
                    <a:pt x="526" y="31"/>
                    <a:pt x="526" y="31"/>
                    <a:pt x="526" y="31"/>
                  </a:cubicBezTo>
                  <a:cubicBezTo>
                    <a:pt x="533" y="31"/>
                    <a:pt x="538" y="26"/>
                    <a:pt x="538" y="19"/>
                  </a:cubicBezTo>
                  <a:cubicBezTo>
                    <a:pt x="538" y="12"/>
                    <a:pt x="538" y="12"/>
                    <a:pt x="538" y="12"/>
                  </a:cubicBezTo>
                  <a:cubicBezTo>
                    <a:pt x="538" y="5"/>
                    <a:pt x="533" y="0"/>
                    <a:pt x="526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7496175" y="10745788"/>
              <a:ext cx="1522413" cy="87312"/>
            </a:xfrm>
            <a:custGeom>
              <a:avLst/>
              <a:gdLst/>
              <a:ahLst/>
              <a:cxnLst/>
              <a:rect l="l" t="t" r="r" b="b"/>
              <a:pathLst>
                <a:path w="538" h="31" extrusionOk="0">
                  <a:moveTo>
                    <a:pt x="52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6" y="31"/>
                    <a:pt x="12" y="31"/>
                  </a:cubicBezTo>
                  <a:cubicBezTo>
                    <a:pt x="526" y="31"/>
                    <a:pt x="526" y="31"/>
                    <a:pt x="526" y="31"/>
                  </a:cubicBezTo>
                  <a:cubicBezTo>
                    <a:pt x="533" y="31"/>
                    <a:pt x="538" y="26"/>
                    <a:pt x="538" y="19"/>
                  </a:cubicBezTo>
                  <a:cubicBezTo>
                    <a:pt x="538" y="12"/>
                    <a:pt x="538" y="12"/>
                    <a:pt x="538" y="12"/>
                  </a:cubicBezTo>
                  <a:cubicBezTo>
                    <a:pt x="538" y="5"/>
                    <a:pt x="533" y="0"/>
                    <a:pt x="526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7496175" y="10907713"/>
              <a:ext cx="1522413" cy="90487"/>
            </a:xfrm>
            <a:custGeom>
              <a:avLst/>
              <a:gdLst/>
              <a:ahLst/>
              <a:cxnLst/>
              <a:rect l="l" t="t" r="r" b="b"/>
              <a:pathLst>
                <a:path w="538" h="32" extrusionOk="0">
                  <a:moveTo>
                    <a:pt x="52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6"/>
                    <a:pt x="6" y="32"/>
                    <a:pt x="12" y="32"/>
                  </a:cubicBezTo>
                  <a:cubicBezTo>
                    <a:pt x="526" y="32"/>
                    <a:pt x="526" y="32"/>
                    <a:pt x="526" y="32"/>
                  </a:cubicBezTo>
                  <a:cubicBezTo>
                    <a:pt x="533" y="32"/>
                    <a:pt x="538" y="26"/>
                    <a:pt x="538" y="20"/>
                  </a:cubicBezTo>
                  <a:cubicBezTo>
                    <a:pt x="538" y="12"/>
                    <a:pt x="538" y="12"/>
                    <a:pt x="538" y="12"/>
                  </a:cubicBezTo>
                  <a:cubicBezTo>
                    <a:pt x="538" y="6"/>
                    <a:pt x="533" y="0"/>
                    <a:pt x="526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6786563" y="11071225"/>
              <a:ext cx="2232025" cy="87312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4"/>
                    <a:pt x="789" y="16"/>
                  </a:cubicBezTo>
                  <a:cubicBezTo>
                    <a:pt x="789" y="14"/>
                    <a:pt x="789" y="14"/>
                    <a:pt x="789" y="14"/>
                  </a:cubicBezTo>
                  <a:cubicBezTo>
                    <a:pt x="789" y="6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786563" y="11231563"/>
              <a:ext cx="2232025" cy="88900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5"/>
                    <a:pt x="789" y="17"/>
                  </a:cubicBezTo>
                  <a:cubicBezTo>
                    <a:pt x="789" y="14"/>
                    <a:pt x="789" y="14"/>
                    <a:pt x="789" y="14"/>
                  </a:cubicBezTo>
                  <a:cubicBezTo>
                    <a:pt x="789" y="6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6786563" y="11393488"/>
              <a:ext cx="2232025" cy="87312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5"/>
                    <a:pt x="789" y="17"/>
                  </a:cubicBezTo>
                  <a:cubicBezTo>
                    <a:pt x="789" y="15"/>
                    <a:pt x="789" y="15"/>
                    <a:pt x="789" y="15"/>
                  </a:cubicBezTo>
                  <a:cubicBezTo>
                    <a:pt x="789" y="7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6786563" y="10583863"/>
              <a:ext cx="596900" cy="414337"/>
            </a:xfrm>
            <a:custGeom>
              <a:avLst/>
              <a:gdLst/>
              <a:ahLst/>
              <a:cxnLst/>
              <a:rect l="l" t="t" r="r" b="b"/>
              <a:pathLst>
                <a:path w="211" h="146" extrusionOk="0">
                  <a:moveTo>
                    <a:pt x="12" y="146"/>
                  </a:moveTo>
                  <a:cubicBezTo>
                    <a:pt x="199" y="146"/>
                    <a:pt x="199" y="146"/>
                    <a:pt x="199" y="146"/>
                  </a:cubicBezTo>
                  <a:cubicBezTo>
                    <a:pt x="205" y="146"/>
                    <a:pt x="211" y="140"/>
                    <a:pt x="211" y="134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1" y="5"/>
                    <a:pt x="205" y="0"/>
                    <a:pt x="19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0"/>
                    <a:pt x="5" y="146"/>
                    <a:pt x="12" y="146"/>
                  </a:cubicBez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2491713" y="12006022"/>
              <a:ext cx="1071563" cy="936625"/>
            </a:xfrm>
            <a:custGeom>
              <a:avLst/>
              <a:gdLst/>
              <a:ahLst/>
              <a:cxnLst/>
              <a:rect l="l" t="t" r="r" b="b"/>
              <a:pathLst>
                <a:path w="675" h="590" extrusionOk="0">
                  <a:moveTo>
                    <a:pt x="675" y="362"/>
                  </a:moveTo>
                  <a:lnTo>
                    <a:pt x="675" y="0"/>
                  </a:lnTo>
                  <a:lnTo>
                    <a:pt x="27" y="257"/>
                  </a:lnTo>
                  <a:lnTo>
                    <a:pt x="0" y="455"/>
                  </a:lnTo>
                  <a:lnTo>
                    <a:pt x="43" y="549"/>
                  </a:lnTo>
                  <a:lnTo>
                    <a:pt x="401" y="590"/>
                  </a:lnTo>
                  <a:lnTo>
                    <a:pt x="675" y="362"/>
                  </a:lnTo>
                  <a:close/>
                </a:path>
              </a:pathLst>
            </a:custGeom>
            <a:solidFill>
              <a:srgbClr val="1917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2559977" y="12396548"/>
              <a:ext cx="2041526" cy="1949449"/>
            </a:xfrm>
            <a:custGeom>
              <a:avLst/>
              <a:gdLst/>
              <a:ahLst/>
              <a:cxnLst/>
              <a:rect l="l" t="t" r="r" b="b"/>
              <a:pathLst>
                <a:path w="722" h="689" extrusionOk="0">
                  <a:moveTo>
                    <a:pt x="722" y="44"/>
                  </a:moveTo>
                  <a:cubicBezTo>
                    <a:pt x="722" y="487"/>
                    <a:pt x="722" y="487"/>
                    <a:pt x="722" y="487"/>
                  </a:cubicBezTo>
                  <a:cubicBezTo>
                    <a:pt x="722" y="487"/>
                    <a:pt x="600" y="429"/>
                    <a:pt x="406" y="507"/>
                  </a:cubicBezTo>
                  <a:cubicBezTo>
                    <a:pt x="211" y="586"/>
                    <a:pt x="74" y="689"/>
                    <a:pt x="0" y="59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50" y="190"/>
                    <a:pt x="229" y="96"/>
                  </a:cubicBezTo>
                  <a:cubicBezTo>
                    <a:pt x="407" y="2"/>
                    <a:pt x="646" y="0"/>
                    <a:pt x="722" y="44"/>
                  </a:cubicBezTo>
                </a:path>
              </a:pathLst>
            </a:custGeom>
            <a:solidFill>
              <a:srgbClr val="99B1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1567788" y="11767899"/>
              <a:ext cx="2008189" cy="2171700"/>
            </a:xfrm>
            <a:custGeom>
              <a:avLst/>
              <a:gdLst/>
              <a:ahLst/>
              <a:cxnLst/>
              <a:rect l="l" t="t" r="r" b="b"/>
              <a:pathLst>
                <a:path w="710" h="767" extrusionOk="0">
                  <a:moveTo>
                    <a:pt x="0" y="293"/>
                  </a:moveTo>
                  <a:cubicBezTo>
                    <a:pt x="0" y="766"/>
                    <a:pt x="0" y="766"/>
                    <a:pt x="0" y="766"/>
                  </a:cubicBezTo>
                  <a:cubicBezTo>
                    <a:pt x="0" y="766"/>
                    <a:pt x="64" y="767"/>
                    <a:pt x="155" y="689"/>
                  </a:cubicBezTo>
                  <a:cubicBezTo>
                    <a:pt x="246" y="612"/>
                    <a:pt x="351" y="578"/>
                    <a:pt x="351" y="578"/>
                  </a:cubicBezTo>
                  <a:cubicBezTo>
                    <a:pt x="351" y="345"/>
                    <a:pt x="351" y="345"/>
                    <a:pt x="351" y="345"/>
                  </a:cubicBezTo>
                  <a:cubicBezTo>
                    <a:pt x="351" y="345"/>
                    <a:pt x="300" y="275"/>
                    <a:pt x="523" y="214"/>
                  </a:cubicBezTo>
                  <a:cubicBezTo>
                    <a:pt x="672" y="174"/>
                    <a:pt x="710" y="118"/>
                    <a:pt x="706" y="80"/>
                  </a:cubicBezTo>
                  <a:cubicBezTo>
                    <a:pt x="704" y="61"/>
                    <a:pt x="692" y="47"/>
                    <a:pt x="678" y="41"/>
                  </a:cubicBezTo>
                  <a:cubicBezTo>
                    <a:pt x="635" y="23"/>
                    <a:pt x="556" y="0"/>
                    <a:pt x="292" y="163"/>
                  </a:cubicBezTo>
                  <a:cubicBezTo>
                    <a:pt x="72" y="298"/>
                    <a:pt x="0" y="293"/>
                    <a:pt x="0" y="293"/>
                  </a:cubicBezTo>
                  <a:close/>
                </a:path>
              </a:pathLst>
            </a:custGeom>
            <a:solidFill>
              <a:srgbClr val="739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3776663" y="8821738"/>
              <a:ext cx="415925" cy="149225"/>
            </a:xfrm>
            <a:custGeom>
              <a:avLst/>
              <a:gdLst/>
              <a:ahLst/>
              <a:cxnLst/>
              <a:rect l="l" t="t" r="r" b="b"/>
              <a:pathLst>
                <a:path w="147" h="53" extrusionOk="0">
                  <a:moveTo>
                    <a:pt x="120" y="51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49"/>
                    <a:pt x="15" y="47"/>
                    <a:pt x="10" y="43"/>
                  </a:cubicBezTo>
                  <a:cubicBezTo>
                    <a:pt x="6" y="39"/>
                    <a:pt x="4" y="33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5" y="7"/>
                    <a:pt x="20" y="4"/>
                    <a:pt x="26" y="4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26" y="4"/>
                    <a:pt x="132" y="7"/>
                    <a:pt x="136" y="11"/>
                  </a:cubicBezTo>
                  <a:cubicBezTo>
                    <a:pt x="140" y="15"/>
                    <a:pt x="143" y="21"/>
                    <a:pt x="143" y="27"/>
                  </a:cubicBezTo>
                  <a:cubicBezTo>
                    <a:pt x="143" y="33"/>
                    <a:pt x="140" y="39"/>
                    <a:pt x="136" y="43"/>
                  </a:cubicBezTo>
                  <a:cubicBezTo>
                    <a:pt x="132" y="47"/>
                    <a:pt x="126" y="49"/>
                    <a:pt x="120" y="49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5" y="53"/>
                    <a:pt x="147" y="41"/>
                    <a:pt x="147" y="27"/>
                  </a:cubicBezTo>
                  <a:cubicBezTo>
                    <a:pt x="147" y="12"/>
                    <a:pt x="135" y="0"/>
                    <a:pt x="1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20" y="53"/>
                    <a:pt x="120" y="53"/>
                    <a:pt x="120" y="53"/>
                  </a:cubicBezTo>
                  <a:lnTo>
                    <a:pt x="120" y="51"/>
                  </a:lnTo>
                  <a:close/>
                </a:path>
              </a:pathLst>
            </a:cu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3335338" y="8561388"/>
              <a:ext cx="414338" cy="149225"/>
            </a:xfrm>
            <a:custGeom>
              <a:avLst/>
              <a:gdLst/>
              <a:ahLst/>
              <a:cxnLst/>
              <a:rect l="l" t="t" r="r" b="b"/>
              <a:pathLst>
                <a:path w="146" h="53" extrusionOk="0">
                  <a:moveTo>
                    <a:pt x="120" y="51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5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26" y="4"/>
                    <a:pt x="132" y="6"/>
                    <a:pt x="136" y="10"/>
                  </a:cubicBezTo>
                  <a:cubicBezTo>
                    <a:pt x="140" y="15"/>
                    <a:pt x="142" y="20"/>
                    <a:pt x="142" y="26"/>
                  </a:cubicBezTo>
                  <a:cubicBezTo>
                    <a:pt x="142" y="33"/>
                    <a:pt x="140" y="38"/>
                    <a:pt x="136" y="42"/>
                  </a:cubicBezTo>
                  <a:cubicBezTo>
                    <a:pt x="132" y="46"/>
                    <a:pt x="126" y="49"/>
                    <a:pt x="120" y="49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5" y="53"/>
                    <a:pt x="146" y="41"/>
                    <a:pt x="146" y="26"/>
                  </a:cubicBezTo>
                  <a:cubicBezTo>
                    <a:pt x="146" y="12"/>
                    <a:pt x="135" y="0"/>
                    <a:pt x="1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20" y="53"/>
                    <a:pt x="120" y="53"/>
                    <a:pt x="120" y="53"/>
                  </a:cubicBezTo>
                  <a:lnTo>
                    <a:pt x="120" y="51"/>
                  </a:lnTo>
                  <a:close/>
                </a:path>
              </a:pathLst>
            </a:cu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3925227" y="12721984"/>
              <a:ext cx="285750" cy="650875"/>
            </a:xfrm>
            <a:custGeom>
              <a:avLst/>
              <a:gdLst/>
              <a:ahLst/>
              <a:cxnLst/>
              <a:rect l="l" t="t" r="r" b="b"/>
              <a:pathLst>
                <a:path w="101" h="230" extrusionOk="0">
                  <a:moveTo>
                    <a:pt x="5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209"/>
                    <a:pt x="22" y="230"/>
                    <a:pt x="48" y="230"/>
                  </a:cubicBezTo>
                  <a:cubicBezTo>
                    <a:pt x="54" y="230"/>
                    <a:pt x="54" y="230"/>
                    <a:pt x="54" y="230"/>
                  </a:cubicBezTo>
                  <a:cubicBezTo>
                    <a:pt x="80" y="230"/>
                    <a:pt x="101" y="209"/>
                    <a:pt x="101" y="182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101" y="21"/>
                    <a:pt x="80" y="0"/>
                    <a:pt x="54" y="0"/>
                  </a:cubicBezTo>
                </a:path>
              </a:pathLst>
            </a:custGeom>
            <a:solidFill>
              <a:srgbClr val="E0E8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3668052" y="13022022"/>
              <a:ext cx="153987" cy="654050"/>
            </a:xfrm>
            <a:custGeom>
              <a:avLst/>
              <a:gdLst/>
              <a:ahLst/>
              <a:cxnLst/>
              <a:rect l="l" t="t" r="r" b="b"/>
              <a:pathLst>
                <a:path w="54" h="231" extrusionOk="0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19"/>
                    <a:pt x="12" y="231"/>
                    <a:pt x="27" y="231"/>
                  </a:cubicBezTo>
                  <a:cubicBezTo>
                    <a:pt x="42" y="231"/>
                    <a:pt x="54" y="219"/>
                    <a:pt x="54" y="204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</a:path>
              </a:pathLst>
            </a:custGeom>
            <a:solidFill>
              <a:srgbClr val="E0E8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3377538" y="12848986"/>
              <a:ext cx="152400" cy="650875"/>
            </a:xfrm>
            <a:custGeom>
              <a:avLst/>
              <a:gdLst/>
              <a:ahLst/>
              <a:cxnLst/>
              <a:rect l="l" t="t" r="r" b="b"/>
              <a:pathLst>
                <a:path w="54" h="230" extrusionOk="0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18"/>
                    <a:pt x="12" y="230"/>
                    <a:pt x="27" y="230"/>
                  </a:cubicBezTo>
                  <a:cubicBezTo>
                    <a:pt x="42" y="230"/>
                    <a:pt x="54" y="218"/>
                    <a:pt x="54" y="20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</a:path>
              </a:pathLst>
            </a:custGeom>
            <a:solidFill>
              <a:srgbClr val="E0E8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4951413" y="12098338"/>
              <a:ext cx="474663" cy="1293812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624513" y="11787188"/>
              <a:ext cx="474663" cy="1604962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6297613" y="12409488"/>
              <a:ext cx="471488" cy="982662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5186363" y="11464925"/>
              <a:ext cx="1350963" cy="622300"/>
            </a:xfrm>
            <a:custGeom>
              <a:avLst/>
              <a:gdLst/>
              <a:ahLst/>
              <a:cxnLst/>
              <a:rect l="l" t="t" r="r" b="b"/>
              <a:pathLst>
                <a:path w="851" h="392" extrusionOk="0">
                  <a:moveTo>
                    <a:pt x="3" y="214"/>
                  </a:moveTo>
                  <a:lnTo>
                    <a:pt x="424" y="9"/>
                  </a:lnTo>
                  <a:lnTo>
                    <a:pt x="846" y="392"/>
                  </a:lnTo>
                  <a:lnTo>
                    <a:pt x="851" y="386"/>
                  </a:lnTo>
                  <a:lnTo>
                    <a:pt x="425" y="0"/>
                  </a:lnTo>
                  <a:lnTo>
                    <a:pt x="0" y="208"/>
                  </a:lnTo>
                  <a:lnTo>
                    <a:pt x="3" y="214"/>
                  </a:lnTo>
                  <a:lnTo>
                    <a:pt x="3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5680075" y="11291888"/>
              <a:ext cx="361950" cy="358775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6351588" y="11903075"/>
              <a:ext cx="361950" cy="358775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5006975" y="11620500"/>
              <a:ext cx="361950" cy="361950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8797925" y="7364413"/>
              <a:ext cx="1735138" cy="1239837"/>
            </a:xfrm>
            <a:custGeom>
              <a:avLst/>
              <a:gdLst/>
              <a:ahLst/>
              <a:cxnLst/>
              <a:rect l="l" t="t" r="r" b="b"/>
              <a:pathLst>
                <a:path w="1093" h="781" extrusionOk="0">
                  <a:moveTo>
                    <a:pt x="1083" y="770"/>
                  </a:moveTo>
                  <a:lnTo>
                    <a:pt x="1083" y="759"/>
                  </a:lnTo>
                  <a:lnTo>
                    <a:pt x="21" y="759"/>
                  </a:lnTo>
                  <a:lnTo>
                    <a:pt x="21" y="21"/>
                  </a:lnTo>
                  <a:lnTo>
                    <a:pt x="1072" y="21"/>
                  </a:lnTo>
                  <a:lnTo>
                    <a:pt x="1072" y="770"/>
                  </a:lnTo>
                  <a:lnTo>
                    <a:pt x="1083" y="770"/>
                  </a:lnTo>
                  <a:lnTo>
                    <a:pt x="1083" y="759"/>
                  </a:lnTo>
                  <a:lnTo>
                    <a:pt x="1083" y="770"/>
                  </a:lnTo>
                  <a:lnTo>
                    <a:pt x="1093" y="770"/>
                  </a:lnTo>
                  <a:lnTo>
                    <a:pt x="1093" y="0"/>
                  </a:lnTo>
                  <a:lnTo>
                    <a:pt x="0" y="0"/>
                  </a:lnTo>
                  <a:lnTo>
                    <a:pt x="0" y="781"/>
                  </a:lnTo>
                  <a:lnTo>
                    <a:pt x="1093" y="781"/>
                  </a:lnTo>
                  <a:lnTo>
                    <a:pt x="1093" y="770"/>
                  </a:lnTo>
                  <a:lnTo>
                    <a:pt x="1083" y="77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8797925" y="7364413"/>
              <a:ext cx="1735138" cy="347662"/>
            </a:xfrm>
            <a:custGeom>
              <a:avLst/>
              <a:gdLst/>
              <a:ahLst/>
              <a:cxnLst/>
              <a:rect l="l" t="t" r="r" b="b"/>
              <a:pathLst>
                <a:path w="1093" h="219" extrusionOk="0">
                  <a:moveTo>
                    <a:pt x="1083" y="208"/>
                  </a:moveTo>
                  <a:lnTo>
                    <a:pt x="1083" y="198"/>
                  </a:lnTo>
                  <a:lnTo>
                    <a:pt x="21" y="198"/>
                  </a:lnTo>
                  <a:lnTo>
                    <a:pt x="21" y="21"/>
                  </a:lnTo>
                  <a:lnTo>
                    <a:pt x="1072" y="21"/>
                  </a:lnTo>
                  <a:lnTo>
                    <a:pt x="1072" y="208"/>
                  </a:lnTo>
                  <a:lnTo>
                    <a:pt x="1083" y="208"/>
                  </a:lnTo>
                  <a:lnTo>
                    <a:pt x="1083" y="198"/>
                  </a:lnTo>
                  <a:lnTo>
                    <a:pt x="1083" y="208"/>
                  </a:lnTo>
                  <a:lnTo>
                    <a:pt x="1093" y="208"/>
                  </a:lnTo>
                  <a:lnTo>
                    <a:pt x="1093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3" y="219"/>
                  </a:lnTo>
                  <a:lnTo>
                    <a:pt x="1093" y="208"/>
                  </a:lnTo>
                  <a:lnTo>
                    <a:pt x="1083" y="208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9721850" y="7813675"/>
              <a:ext cx="593725" cy="595312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4" y="105"/>
                  </a:moveTo>
                  <a:cubicBezTo>
                    <a:pt x="198" y="105"/>
                    <a:pt x="198" y="105"/>
                    <a:pt x="198" y="105"/>
                  </a:cubicBezTo>
                  <a:cubicBezTo>
                    <a:pt x="198" y="131"/>
                    <a:pt x="187" y="154"/>
                    <a:pt x="171" y="171"/>
                  </a:cubicBezTo>
                  <a:cubicBezTo>
                    <a:pt x="154" y="188"/>
                    <a:pt x="131" y="198"/>
                    <a:pt x="105" y="198"/>
                  </a:cubicBezTo>
                  <a:cubicBezTo>
                    <a:pt x="79" y="198"/>
                    <a:pt x="56" y="188"/>
                    <a:pt x="39" y="171"/>
                  </a:cubicBezTo>
                  <a:cubicBezTo>
                    <a:pt x="22" y="154"/>
                    <a:pt x="12" y="131"/>
                    <a:pt x="12" y="105"/>
                  </a:cubicBezTo>
                  <a:cubicBezTo>
                    <a:pt x="12" y="80"/>
                    <a:pt x="22" y="56"/>
                    <a:pt x="39" y="40"/>
                  </a:cubicBezTo>
                  <a:cubicBezTo>
                    <a:pt x="56" y="23"/>
                    <a:pt x="79" y="12"/>
                    <a:pt x="105" y="12"/>
                  </a:cubicBezTo>
                  <a:cubicBezTo>
                    <a:pt x="131" y="12"/>
                    <a:pt x="154" y="23"/>
                    <a:pt x="171" y="40"/>
                  </a:cubicBezTo>
                  <a:cubicBezTo>
                    <a:pt x="187" y="56"/>
                    <a:pt x="198" y="80"/>
                    <a:pt x="198" y="105"/>
                  </a:cubicBezTo>
                  <a:cubicBezTo>
                    <a:pt x="204" y="105"/>
                    <a:pt x="204" y="105"/>
                    <a:pt x="204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47"/>
                    <a:pt x="163" y="0"/>
                    <a:pt x="105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5" y="210"/>
                  </a:cubicBezTo>
                  <a:cubicBezTo>
                    <a:pt x="163" y="210"/>
                    <a:pt x="210" y="163"/>
                    <a:pt x="210" y="105"/>
                  </a:cubicBezTo>
                  <a:lnTo>
                    <a:pt x="204" y="105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8921750" y="7454900"/>
              <a:ext cx="173038" cy="173037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55" y="30"/>
                  </a:moveTo>
                  <a:cubicBezTo>
                    <a:pt x="49" y="30"/>
                    <a:pt x="49" y="30"/>
                    <a:pt x="49" y="30"/>
                  </a:cubicBezTo>
                  <a:cubicBezTo>
                    <a:pt x="49" y="35"/>
                    <a:pt x="47" y="40"/>
                    <a:pt x="44" y="43"/>
                  </a:cubicBezTo>
                  <a:cubicBezTo>
                    <a:pt x="40" y="47"/>
                    <a:pt x="36" y="49"/>
                    <a:pt x="31" y="49"/>
                  </a:cubicBezTo>
                  <a:cubicBezTo>
                    <a:pt x="26" y="49"/>
                    <a:pt x="21" y="47"/>
                    <a:pt x="18" y="43"/>
                  </a:cubicBezTo>
                  <a:cubicBezTo>
                    <a:pt x="14" y="40"/>
                    <a:pt x="12" y="35"/>
                    <a:pt x="12" y="30"/>
                  </a:cubicBezTo>
                  <a:cubicBezTo>
                    <a:pt x="12" y="25"/>
                    <a:pt x="14" y="21"/>
                    <a:pt x="18" y="17"/>
                  </a:cubicBezTo>
                  <a:cubicBezTo>
                    <a:pt x="21" y="14"/>
                    <a:pt x="26" y="12"/>
                    <a:pt x="31" y="12"/>
                  </a:cubicBezTo>
                  <a:cubicBezTo>
                    <a:pt x="36" y="12"/>
                    <a:pt x="40" y="14"/>
                    <a:pt x="44" y="17"/>
                  </a:cubicBezTo>
                  <a:cubicBezTo>
                    <a:pt x="47" y="21"/>
                    <a:pt x="49" y="25"/>
                    <a:pt x="49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1" y="47"/>
                    <a:pt x="61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9170988" y="7454900"/>
              <a:ext cx="171450" cy="173037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55" y="30"/>
                  </a:moveTo>
                  <a:cubicBezTo>
                    <a:pt x="49" y="30"/>
                    <a:pt x="49" y="30"/>
                    <a:pt x="49" y="30"/>
                  </a:cubicBezTo>
                  <a:cubicBezTo>
                    <a:pt x="49" y="35"/>
                    <a:pt x="47" y="40"/>
                    <a:pt x="44" y="43"/>
                  </a:cubicBezTo>
                  <a:cubicBezTo>
                    <a:pt x="40" y="47"/>
                    <a:pt x="36" y="49"/>
                    <a:pt x="31" y="49"/>
                  </a:cubicBezTo>
                  <a:cubicBezTo>
                    <a:pt x="25" y="49"/>
                    <a:pt x="21" y="47"/>
                    <a:pt x="17" y="43"/>
                  </a:cubicBezTo>
                  <a:cubicBezTo>
                    <a:pt x="14" y="40"/>
                    <a:pt x="12" y="35"/>
                    <a:pt x="12" y="30"/>
                  </a:cubicBezTo>
                  <a:cubicBezTo>
                    <a:pt x="12" y="25"/>
                    <a:pt x="14" y="21"/>
                    <a:pt x="17" y="17"/>
                  </a:cubicBezTo>
                  <a:cubicBezTo>
                    <a:pt x="21" y="14"/>
                    <a:pt x="25" y="12"/>
                    <a:pt x="31" y="12"/>
                  </a:cubicBezTo>
                  <a:cubicBezTo>
                    <a:pt x="36" y="12"/>
                    <a:pt x="40" y="14"/>
                    <a:pt x="44" y="17"/>
                  </a:cubicBezTo>
                  <a:cubicBezTo>
                    <a:pt x="47" y="21"/>
                    <a:pt x="49" y="25"/>
                    <a:pt x="49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3"/>
                    <a:pt x="47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9418638" y="7454900"/>
              <a:ext cx="173038" cy="173037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55" y="30"/>
                  </a:moveTo>
                  <a:cubicBezTo>
                    <a:pt x="49" y="30"/>
                    <a:pt x="49" y="30"/>
                    <a:pt x="49" y="30"/>
                  </a:cubicBezTo>
                  <a:cubicBezTo>
                    <a:pt x="49" y="35"/>
                    <a:pt x="47" y="40"/>
                    <a:pt x="43" y="43"/>
                  </a:cubicBezTo>
                  <a:cubicBezTo>
                    <a:pt x="40" y="47"/>
                    <a:pt x="35" y="49"/>
                    <a:pt x="30" y="49"/>
                  </a:cubicBezTo>
                  <a:cubicBezTo>
                    <a:pt x="25" y="49"/>
                    <a:pt x="21" y="47"/>
                    <a:pt x="17" y="43"/>
                  </a:cubicBezTo>
                  <a:cubicBezTo>
                    <a:pt x="14" y="40"/>
                    <a:pt x="12" y="35"/>
                    <a:pt x="12" y="30"/>
                  </a:cubicBezTo>
                  <a:cubicBezTo>
                    <a:pt x="12" y="25"/>
                    <a:pt x="14" y="21"/>
                    <a:pt x="17" y="17"/>
                  </a:cubicBezTo>
                  <a:cubicBezTo>
                    <a:pt x="21" y="14"/>
                    <a:pt x="25" y="12"/>
                    <a:pt x="30" y="12"/>
                  </a:cubicBezTo>
                  <a:cubicBezTo>
                    <a:pt x="35" y="12"/>
                    <a:pt x="40" y="14"/>
                    <a:pt x="43" y="17"/>
                  </a:cubicBezTo>
                  <a:cubicBezTo>
                    <a:pt x="47" y="21"/>
                    <a:pt x="49" y="25"/>
                    <a:pt x="49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1" y="47"/>
                    <a:pt x="61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9507538" y="11787188"/>
              <a:ext cx="804863" cy="1374775"/>
            </a:xfrm>
            <a:prstGeom prst="rect">
              <a:avLst/>
            </a:prstGeom>
            <a:solidFill>
              <a:srgbClr val="B7E8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9507538" y="11787188"/>
              <a:ext cx="804863" cy="137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7589838" y="11787188"/>
              <a:ext cx="1917700" cy="1374775"/>
            </a:xfrm>
            <a:prstGeom prst="rect">
              <a:avLst/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7589838" y="11787188"/>
              <a:ext cx="1917700" cy="137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7478713" y="11769725"/>
              <a:ext cx="2836863" cy="1466850"/>
            </a:xfrm>
            <a:custGeom>
              <a:avLst/>
              <a:gdLst/>
              <a:ahLst/>
              <a:cxnLst/>
              <a:rect l="l" t="t" r="r" b="b"/>
              <a:pathLst>
                <a:path w="1787" h="924" extrusionOk="0">
                  <a:moveTo>
                    <a:pt x="1777" y="913"/>
                  </a:moveTo>
                  <a:lnTo>
                    <a:pt x="1777" y="902"/>
                  </a:lnTo>
                  <a:lnTo>
                    <a:pt x="22" y="902"/>
                  </a:lnTo>
                  <a:lnTo>
                    <a:pt x="22" y="22"/>
                  </a:lnTo>
                  <a:lnTo>
                    <a:pt x="1766" y="22"/>
                  </a:lnTo>
                  <a:lnTo>
                    <a:pt x="1766" y="913"/>
                  </a:lnTo>
                  <a:lnTo>
                    <a:pt x="1777" y="913"/>
                  </a:lnTo>
                  <a:lnTo>
                    <a:pt x="1777" y="902"/>
                  </a:lnTo>
                  <a:lnTo>
                    <a:pt x="1777" y="913"/>
                  </a:lnTo>
                  <a:lnTo>
                    <a:pt x="1787" y="913"/>
                  </a:lnTo>
                  <a:lnTo>
                    <a:pt x="1787" y="0"/>
                  </a:lnTo>
                  <a:lnTo>
                    <a:pt x="0" y="0"/>
                  </a:lnTo>
                  <a:lnTo>
                    <a:pt x="0" y="924"/>
                  </a:lnTo>
                  <a:lnTo>
                    <a:pt x="1787" y="924"/>
                  </a:lnTo>
                  <a:lnTo>
                    <a:pt x="1787" y="913"/>
                  </a:lnTo>
                  <a:lnTo>
                    <a:pt x="1777" y="913"/>
                  </a:ln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8734425" y="12333288"/>
              <a:ext cx="328613" cy="339725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0" y="0"/>
                  </a:moveTo>
                  <a:lnTo>
                    <a:pt x="0" y="214"/>
                  </a:lnTo>
                  <a:lnTo>
                    <a:pt x="20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10601325" y="9653588"/>
              <a:ext cx="492125" cy="2216150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9852025" y="9942513"/>
              <a:ext cx="2022475" cy="2022475"/>
            </a:xfrm>
            <a:prstGeom prst="rect">
              <a:avLst/>
            </a:prstGeom>
            <a:solidFill>
              <a:srgbClr val="403DE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9852025" y="9942513"/>
              <a:ext cx="498475" cy="496887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9852025" y="10937875"/>
              <a:ext cx="498475" cy="501650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11376025" y="11466513"/>
              <a:ext cx="498475" cy="498475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11376025" y="9942513"/>
              <a:ext cx="498475" cy="496887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10350500" y="10439400"/>
              <a:ext cx="500063" cy="498475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10601325" y="8869363"/>
              <a:ext cx="492125" cy="784225"/>
            </a:xfrm>
            <a:custGeom>
              <a:avLst/>
              <a:gdLst/>
              <a:ahLst/>
              <a:cxnLst/>
              <a:rect l="l" t="t" r="r" b="b"/>
              <a:pathLst>
                <a:path w="310" h="494" extrusionOk="0">
                  <a:moveTo>
                    <a:pt x="157" y="0"/>
                  </a:moveTo>
                  <a:lnTo>
                    <a:pt x="0" y="494"/>
                  </a:lnTo>
                  <a:lnTo>
                    <a:pt x="310" y="49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9EA1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4594225" y="10015538"/>
              <a:ext cx="1558925" cy="242887"/>
            </a:xfrm>
            <a:custGeom>
              <a:avLst/>
              <a:gdLst/>
              <a:ahLst/>
              <a:cxnLst/>
              <a:rect l="l" t="t" r="r" b="b"/>
              <a:pathLst>
                <a:path w="551" h="86" extrusionOk="0">
                  <a:moveTo>
                    <a:pt x="34" y="86"/>
                  </a:moveTo>
                  <a:cubicBezTo>
                    <a:pt x="517" y="86"/>
                    <a:pt x="517" y="86"/>
                    <a:pt x="517" y="86"/>
                  </a:cubicBezTo>
                  <a:cubicBezTo>
                    <a:pt x="535" y="86"/>
                    <a:pt x="551" y="71"/>
                    <a:pt x="551" y="52"/>
                  </a:cubicBezTo>
                  <a:cubicBezTo>
                    <a:pt x="551" y="34"/>
                    <a:pt x="551" y="34"/>
                    <a:pt x="551" y="34"/>
                  </a:cubicBezTo>
                  <a:cubicBezTo>
                    <a:pt x="551" y="16"/>
                    <a:pt x="535" y="0"/>
                    <a:pt x="51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0" y="16"/>
                    <a:pt x="0" y="3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1"/>
                    <a:pt x="16" y="86"/>
                    <a:pt x="34" y="86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4594225" y="10377488"/>
              <a:ext cx="1558925" cy="133350"/>
            </a:xfrm>
            <a:custGeom>
              <a:avLst/>
              <a:gdLst/>
              <a:ahLst/>
              <a:cxnLst/>
              <a:rect l="l" t="t" r="r" b="b"/>
              <a:pathLst>
                <a:path w="551" h="47" extrusionOk="0">
                  <a:moveTo>
                    <a:pt x="19" y="47"/>
                  </a:moveTo>
                  <a:cubicBezTo>
                    <a:pt x="532" y="47"/>
                    <a:pt x="532" y="47"/>
                    <a:pt x="532" y="47"/>
                  </a:cubicBezTo>
                  <a:cubicBezTo>
                    <a:pt x="542" y="47"/>
                    <a:pt x="551" y="38"/>
                    <a:pt x="551" y="28"/>
                  </a:cubicBezTo>
                  <a:cubicBezTo>
                    <a:pt x="551" y="19"/>
                    <a:pt x="551" y="19"/>
                    <a:pt x="551" y="19"/>
                  </a:cubicBezTo>
                  <a:cubicBezTo>
                    <a:pt x="551" y="9"/>
                    <a:pt x="542" y="0"/>
                    <a:pt x="53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8"/>
                    <a:pt x="9" y="47"/>
                    <a:pt x="19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4187825" y="10609263"/>
              <a:ext cx="1965325" cy="133350"/>
            </a:xfrm>
            <a:custGeom>
              <a:avLst/>
              <a:gdLst/>
              <a:ahLst/>
              <a:cxnLst/>
              <a:rect l="l" t="t" r="r" b="b"/>
              <a:pathLst>
                <a:path w="695" h="47" extrusionOk="0">
                  <a:moveTo>
                    <a:pt x="21" y="47"/>
                  </a:moveTo>
                  <a:cubicBezTo>
                    <a:pt x="673" y="47"/>
                    <a:pt x="673" y="47"/>
                    <a:pt x="673" y="47"/>
                  </a:cubicBezTo>
                  <a:cubicBezTo>
                    <a:pt x="685" y="47"/>
                    <a:pt x="695" y="37"/>
                    <a:pt x="695" y="26"/>
                  </a:cubicBezTo>
                  <a:cubicBezTo>
                    <a:pt x="695" y="21"/>
                    <a:pt x="695" y="21"/>
                    <a:pt x="695" y="21"/>
                  </a:cubicBezTo>
                  <a:cubicBezTo>
                    <a:pt x="695" y="10"/>
                    <a:pt x="685" y="0"/>
                    <a:pt x="67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7"/>
                    <a:pt x="9" y="47"/>
                    <a:pt x="21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4187825" y="10842625"/>
              <a:ext cx="1965325" cy="131762"/>
            </a:xfrm>
            <a:custGeom>
              <a:avLst/>
              <a:gdLst/>
              <a:ahLst/>
              <a:cxnLst/>
              <a:rect l="l" t="t" r="r" b="b"/>
              <a:pathLst>
                <a:path w="695" h="47" extrusionOk="0">
                  <a:moveTo>
                    <a:pt x="21" y="47"/>
                  </a:moveTo>
                  <a:cubicBezTo>
                    <a:pt x="673" y="47"/>
                    <a:pt x="673" y="47"/>
                    <a:pt x="673" y="47"/>
                  </a:cubicBezTo>
                  <a:cubicBezTo>
                    <a:pt x="685" y="47"/>
                    <a:pt x="695" y="37"/>
                    <a:pt x="695" y="25"/>
                  </a:cubicBezTo>
                  <a:cubicBezTo>
                    <a:pt x="695" y="21"/>
                    <a:pt x="695" y="21"/>
                    <a:pt x="695" y="21"/>
                  </a:cubicBezTo>
                  <a:cubicBezTo>
                    <a:pt x="695" y="10"/>
                    <a:pt x="685" y="0"/>
                    <a:pt x="67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7"/>
                    <a:pt x="9" y="47"/>
                    <a:pt x="21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4187825" y="11064875"/>
              <a:ext cx="1965325" cy="133350"/>
            </a:xfrm>
            <a:custGeom>
              <a:avLst/>
              <a:gdLst/>
              <a:ahLst/>
              <a:cxnLst/>
              <a:rect l="l" t="t" r="r" b="b"/>
              <a:pathLst>
                <a:path w="695" h="47" extrusionOk="0">
                  <a:moveTo>
                    <a:pt x="21" y="47"/>
                  </a:moveTo>
                  <a:cubicBezTo>
                    <a:pt x="673" y="47"/>
                    <a:pt x="673" y="47"/>
                    <a:pt x="673" y="47"/>
                  </a:cubicBezTo>
                  <a:cubicBezTo>
                    <a:pt x="685" y="47"/>
                    <a:pt x="695" y="37"/>
                    <a:pt x="695" y="26"/>
                  </a:cubicBezTo>
                  <a:cubicBezTo>
                    <a:pt x="695" y="22"/>
                    <a:pt x="695" y="22"/>
                    <a:pt x="695" y="22"/>
                  </a:cubicBezTo>
                  <a:cubicBezTo>
                    <a:pt x="695" y="10"/>
                    <a:pt x="685" y="0"/>
                    <a:pt x="67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7"/>
                    <a:pt x="9" y="47"/>
                    <a:pt x="21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2701925" y="7813675"/>
              <a:ext cx="784225" cy="820737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4" y="0"/>
                  </a:moveTo>
                  <a:lnTo>
                    <a:pt x="0" y="0"/>
                  </a:lnTo>
                  <a:lnTo>
                    <a:pt x="0" y="517"/>
                  </a:lnTo>
                  <a:lnTo>
                    <a:pt x="22" y="517"/>
                  </a:lnTo>
                  <a:lnTo>
                    <a:pt x="22" y="22"/>
                  </a:lnTo>
                  <a:lnTo>
                    <a:pt x="494" y="22"/>
                  </a:lnTo>
                  <a:lnTo>
                    <a:pt x="494" y="0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9852025" y="12817475"/>
              <a:ext cx="784225" cy="820737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0" y="517"/>
                  </a:moveTo>
                  <a:lnTo>
                    <a:pt x="494" y="517"/>
                  </a:lnTo>
                  <a:lnTo>
                    <a:pt x="494" y="0"/>
                  </a:lnTo>
                  <a:lnTo>
                    <a:pt x="472" y="0"/>
                  </a:lnTo>
                  <a:lnTo>
                    <a:pt x="472" y="495"/>
                  </a:lnTo>
                  <a:lnTo>
                    <a:pt x="0" y="495"/>
                  </a:lnTo>
                  <a:lnTo>
                    <a:pt x="0" y="517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5994400" y="7654925"/>
              <a:ext cx="615950" cy="620712"/>
            </a:xfrm>
            <a:custGeom>
              <a:avLst/>
              <a:gdLst/>
              <a:ahLst/>
              <a:cxnLst/>
              <a:rect l="l" t="t" r="r" b="b"/>
              <a:pathLst>
                <a:path w="388" h="391" extrusionOk="0">
                  <a:moveTo>
                    <a:pt x="39" y="391"/>
                  </a:moveTo>
                  <a:lnTo>
                    <a:pt x="0" y="350"/>
                  </a:lnTo>
                  <a:lnTo>
                    <a:pt x="349" y="0"/>
                  </a:lnTo>
                  <a:lnTo>
                    <a:pt x="388" y="41"/>
                  </a:lnTo>
                  <a:lnTo>
                    <a:pt x="39" y="391"/>
                  </a:lnTo>
                  <a:close/>
                </a:path>
              </a:pathLst>
            </a:custGeom>
            <a:solidFill>
              <a:srgbClr val="4634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6026150" y="7689850"/>
              <a:ext cx="163513" cy="163512"/>
            </a:xfrm>
            <a:prstGeom prst="ellipse">
              <a:avLst/>
            </a:prstGeom>
            <a:solidFill>
              <a:srgbClr val="4634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6438900" y="8054975"/>
              <a:ext cx="163513" cy="163512"/>
            </a:xfrm>
            <a:prstGeom prst="ellipse">
              <a:avLst/>
            </a:prstGeom>
            <a:solidFill>
              <a:srgbClr val="4634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dt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ft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660400" y="2747480"/>
            <a:ext cx="5322837" cy="164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2"/>
          </p:nvPr>
        </p:nvSpPr>
        <p:spPr>
          <a:xfrm>
            <a:off x="9756879" y="5875568"/>
            <a:ext cx="1762021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3"/>
          </p:nvPr>
        </p:nvSpPr>
        <p:spPr>
          <a:xfrm>
            <a:off x="660400" y="5875568"/>
            <a:ext cx="1096326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80" name="Google Shape;180;p22"/>
          <p:cNvGrpSpPr/>
          <p:nvPr/>
        </p:nvGrpSpPr>
        <p:grpSpPr>
          <a:xfrm>
            <a:off x="5505051" y="1846550"/>
            <a:ext cx="5920066" cy="4010148"/>
            <a:chOff x="1567788" y="7364413"/>
            <a:chExt cx="10306712" cy="6981584"/>
          </a:xfrm>
        </p:grpSpPr>
        <p:sp>
          <p:nvSpPr>
            <p:cNvPr id="181" name="Google Shape;181;p22"/>
            <p:cNvSpPr/>
            <p:nvPr/>
          </p:nvSpPr>
          <p:spPr>
            <a:xfrm>
              <a:off x="3098800" y="8355013"/>
              <a:ext cx="6408738" cy="5030787"/>
            </a:xfrm>
            <a:prstGeom prst="rect">
              <a:avLst/>
            </a:prstGeom>
            <a:solidFill>
              <a:srgbClr val="4743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3098800" y="8355013"/>
              <a:ext cx="6408738" cy="5030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3800475" y="7480300"/>
              <a:ext cx="1690688" cy="1692275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586" y="299"/>
                  </a:moveTo>
                  <a:cubicBezTo>
                    <a:pt x="586" y="300"/>
                    <a:pt x="586" y="300"/>
                    <a:pt x="586" y="300"/>
                  </a:cubicBezTo>
                  <a:cubicBezTo>
                    <a:pt x="586" y="316"/>
                    <a:pt x="585" y="331"/>
                    <a:pt x="582" y="347"/>
                  </a:cubicBezTo>
                  <a:cubicBezTo>
                    <a:pt x="594" y="349"/>
                    <a:pt x="594" y="349"/>
                    <a:pt x="594" y="349"/>
                  </a:cubicBezTo>
                  <a:cubicBezTo>
                    <a:pt x="597" y="333"/>
                    <a:pt x="598" y="316"/>
                    <a:pt x="598" y="300"/>
                  </a:cubicBezTo>
                  <a:cubicBezTo>
                    <a:pt x="598" y="299"/>
                    <a:pt x="598" y="299"/>
                    <a:pt x="598" y="299"/>
                  </a:cubicBezTo>
                  <a:lnTo>
                    <a:pt x="586" y="299"/>
                  </a:lnTo>
                  <a:close/>
                  <a:moveTo>
                    <a:pt x="570" y="205"/>
                  </a:moveTo>
                  <a:cubicBezTo>
                    <a:pt x="575" y="220"/>
                    <a:pt x="579" y="236"/>
                    <a:pt x="582" y="251"/>
                  </a:cubicBezTo>
                  <a:cubicBezTo>
                    <a:pt x="594" y="249"/>
                    <a:pt x="594" y="249"/>
                    <a:pt x="594" y="249"/>
                  </a:cubicBezTo>
                  <a:cubicBezTo>
                    <a:pt x="591" y="233"/>
                    <a:pt x="587" y="217"/>
                    <a:pt x="582" y="202"/>
                  </a:cubicBezTo>
                  <a:cubicBezTo>
                    <a:pt x="570" y="205"/>
                    <a:pt x="570" y="205"/>
                    <a:pt x="570" y="205"/>
                  </a:cubicBezTo>
                  <a:close/>
                  <a:moveTo>
                    <a:pt x="525" y="122"/>
                  </a:moveTo>
                  <a:cubicBezTo>
                    <a:pt x="535" y="135"/>
                    <a:pt x="543" y="148"/>
                    <a:pt x="551" y="162"/>
                  </a:cubicBezTo>
                  <a:cubicBezTo>
                    <a:pt x="562" y="156"/>
                    <a:pt x="562" y="156"/>
                    <a:pt x="562" y="156"/>
                  </a:cubicBezTo>
                  <a:cubicBezTo>
                    <a:pt x="554" y="142"/>
                    <a:pt x="545" y="128"/>
                    <a:pt x="534" y="115"/>
                  </a:cubicBezTo>
                  <a:cubicBezTo>
                    <a:pt x="525" y="122"/>
                    <a:pt x="525" y="122"/>
                    <a:pt x="525" y="122"/>
                  </a:cubicBezTo>
                  <a:close/>
                  <a:moveTo>
                    <a:pt x="455" y="58"/>
                  </a:moveTo>
                  <a:cubicBezTo>
                    <a:pt x="468" y="67"/>
                    <a:pt x="481" y="77"/>
                    <a:pt x="493" y="87"/>
                  </a:cubicBezTo>
                  <a:cubicBezTo>
                    <a:pt x="501" y="79"/>
                    <a:pt x="501" y="79"/>
                    <a:pt x="501" y="79"/>
                  </a:cubicBezTo>
                  <a:cubicBezTo>
                    <a:pt x="489" y="68"/>
                    <a:pt x="476" y="57"/>
                    <a:pt x="462" y="48"/>
                  </a:cubicBezTo>
                  <a:cubicBezTo>
                    <a:pt x="455" y="58"/>
                    <a:pt x="455" y="58"/>
                    <a:pt x="455" y="58"/>
                  </a:cubicBezTo>
                  <a:close/>
                  <a:moveTo>
                    <a:pt x="368" y="20"/>
                  </a:moveTo>
                  <a:cubicBezTo>
                    <a:pt x="384" y="24"/>
                    <a:pt x="399" y="30"/>
                    <a:pt x="413" y="36"/>
                  </a:cubicBezTo>
                  <a:cubicBezTo>
                    <a:pt x="418" y="25"/>
                    <a:pt x="418" y="25"/>
                    <a:pt x="418" y="25"/>
                  </a:cubicBezTo>
                  <a:cubicBezTo>
                    <a:pt x="403" y="18"/>
                    <a:pt x="387" y="13"/>
                    <a:pt x="371" y="9"/>
                  </a:cubicBezTo>
                  <a:cubicBezTo>
                    <a:pt x="368" y="20"/>
                    <a:pt x="368" y="20"/>
                    <a:pt x="368" y="20"/>
                  </a:cubicBezTo>
                  <a:close/>
                  <a:moveTo>
                    <a:pt x="274" y="14"/>
                  </a:moveTo>
                  <a:cubicBezTo>
                    <a:pt x="282" y="13"/>
                    <a:pt x="290" y="12"/>
                    <a:pt x="299" y="12"/>
                  </a:cubicBezTo>
                  <a:cubicBezTo>
                    <a:pt x="298" y="6"/>
                    <a:pt x="298" y="6"/>
                    <a:pt x="298" y="6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6" y="12"/>
                    <a:pt x="314" y="12"/>
                    <a:pt x="321" y="13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14" y="0"/>
                    <a:pt x="306" y="0"/>
                    <a:pt x="298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89" y="0"/>
                    <a:pt x="281" y="1"/>
                    <a:pt x="273" y="2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182" y="36"/>
                  </a:moveTo>
                  <a:cubicBezTo>
                    <a:pt x="196" y="31"/>
                    <a:pt x="211" y="26"/>
                    <a:pt x="227" y="22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08" y="14"/>
                    <a:pt x="192" y="19"/>
                    <a:pt x="177" y="25"/>
                  </a:cubicBezTo>
                  <a:lnTo>
                    <a:pt x="182" y="36"/>
                  </a:lnTo>
                  <a:close/>
                  <a:moveTo>
                    <a:pt x="102" y="87"/>
                  </a:moveTo>
                  <a:cubicBezTo>
                    <a:pt x="114" y="77"/>
                    <a:pt x="126" y="67"/>
                    <a:pt x="140" y="5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19" y="57"/>
                    <a:pt x="106" y="67"/>
                    <a:pt x="94" y="78"/>
                  </a:cubicBezTo>
                  <a:cubicBezTo>
                    <a:pt x="102" y="87"/>
                    <a:pt x="102" y="87"/>
                    <a:pt x="102" y="87"/>
                  </a:cubicBezTo>
                  <a:close/>
                  <a:moveTo>
                    <a:pt x="45" y="162"/>
                  </a:moveTo>
                  <a:cubicBezTo>
                    <a:pt x="52" y="148"/>
                    <a:pt x="61" y="135"/>
                    <a:pt x="70" y="122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51" y="128"/>
                    <a:pt x="42" y="142"/>
                    <a:pt x="34" y="157"/>
                  </a:cubicBezTo>
                  <a:cubicBezTo>
                    <a:pt x="45" y="162"/>
                    <a:pt x="45" y="162"/>
                    <a:pt x="45" y="162"/>
                  </a:cubicBezTo>
                  <a:close/>
                  <a:moveTo>
                    <a:pt x="16" y="252"/>
                  </a:moveTo>
                  <a:cubicBezTo>
                    <a:pt x="18" y="237"/>
                    <a:pt x="22" y="221"/>
                    <a:pt x="27" y="206"/>
                  </a:cubicBezTo>
                  <a:cubicBezTo>
                    <a:pt x="15" y="202"/>
                    <a:pt x="15" y="202"/>
                    <a:pt x="15" y="202"/>
                  </a:cubicBezTo>
                  <a:cubicBezTo>
                    <a:pt x="10" y="218"/>
                    <a:pt x="6" y="234"/>
                    <a:pt x="4" y="251"/>
                  </a:cubicBezTo>
                  <a:lnTo>
                    <a:pt x="16" y="252"/>
                  </a:lnTo>
                  <a:close/>
                  <a:moveTo>
                    <a:pt x="16" y="347"/>
                  </a:moveTo>
                  <a:cubicBezTo>
                    <a:pt x="13" y="332"/>
                    <a:pt x="12" y="316"/>
                    <a:pt x="12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16"/>
                    <a:pt x="1" y="333"/>
                    <a:pt x="4" y="349"/>
                  </a:cubicBezTo>
                  <a:cubicBezTo>
                    <a:pt x="16" y="347"/>
                    <a:pt x="16" y="347"/>
                    <a:pt x="16" y="347"/>
                  </a:cubicBezTo>
                  <a:close/>
                  <a:moveTo>
                    <a:pt x="45" y="437"/>
                  </a:moveTo>
                  <a:cubicBezTo>
                    <a:pt x="38" y="423"/>
                    <a:pt x="32" y="409"/>
                    <a:pt x="27" y="394"/>
                  </a:cubicBezTo>
                  <a:cubicBezTo>
                    <a:pt x="16" y="397"/>
                    <a:pt x="16" y="397"/>
                    <a:pt x="16" y="397"/>
                  </a:cubicBezTo>
                  <a:cubicBezTo>
                    <a:pt x="21" y="413"/>
                    <a:pt x="27" y="428"/>
                    <a:pt x="35" y="443"/>
                  </a:cubicBezTo>
                  <a:cubicBezTo>
                    <a:pt x="45" y="437"/>
                    <a:pt x="45" y="437"/>
                    <a:pt x="45" y="437"/>
                  </a:cubicBezTo>
                  <a:close/>
                  <a:moveTo>
                    <a:pt x="103" y="512"/>
                  </a:moveTo>
                  <a:cubicBezTo>
                    <a:pt x="91" y="502"/>
                    <a:pt x="80" y="490"/>
                    <a:pt x="71" y="477"/>
                  </a:cubicBezTo>
                  <a:cubicBezTo>
                    <a:pt x="61" y="485"/>
                    <a:pt x="61" y="485"/>
                    <a:pt x="61" y="485"/>
                  </a:cubicBezTo>
                  <a:cubicBezTo>
                    <a:pt x="71" y="498"/>
                    <a:pt x="82" y="510"/>
                    <a:pt x="95" y="521"/>
                  </a:cubicBezTo>
                  <a:cubicBezTo>
                    <a:pt x="103" y="512"/>
                    <a:pt x="103" y="512"/>
                    <a:pt x="103" y="512"/>
                  </a:cubicBezTo>
                  <a:close/>
                  <a:moveTo>
                    <a:pt x="183" y="563"/>
                  </a:moveTo>
                  <a:cubicBezTo>
                    <a:pt x="168" y="557"/>
                    <a:pt x="154" y="549"/>
                    <a:pt x="140" y="541"/>
                  </a:cubicBezTo>
                  <a:cubicBezTo>
                    <a:pt x="134" y="551"/>
                    <a:pt x="134" y="551"/>
                    <a:pt x="134" y="551"/>
                  </a:cubicBezTo>
                  <a:cubicBezTo>
                    <a:pt x="148" y="560"/>
                    <a:pt x="162" y="567"/>
                    <a:pt x="178" y="574"/>
                  </a:cubicBezTo>
                  <a:cubicBezTo>
                    <a:pt x="183" y="563"/>
                    <a:pt x="183" y="563"/>
                    <a:pt x="183" y="563"/>
                  </a:cubicBezTo>
                  <a:close/>
                  <a:moveTo>
                    <a:pt x="275" y="586"/>
                  </a:moveTo>
                  <a:cubicBezTo>
                    <a:pt x="258" y="584"/>
                    <a:pt x="243" y="581"/>
                    <a:pt x="228" y="578"/>
                  </a:cubicBezTo>
                  <a:cubicBezTo>
                    <a:pt x="225" y="589"/>
                    <a:pt x="225" y="589"/>
                    <a:pt x="225" y="589"/>
                  </a:cubicBezTo>
                  <a:cubicBezTo>
                    <a:pt x="240" y="593"/>
                    <a:pt x="257" y="596"/>
                    <a:pt x="274" y="597"/>
                  </a:cubicBezTo>
                  <a:cubicBezTo>
                    <a:pt x="275" y="586"/>
                    <a:pt x="275" y="586"/>
                    <a:pt x="275" y="586"/>
                  </a:cubicBezTo>
                  <a:close/>
                  <a:moveTo>
                    <a:pt x="369" y="578"/>
                  </a:moveTo>
                  <a:cubicBezTo>
                    <a:pt x="354" y="582"/>
                    <a:pt x="338" y="585"/>
                    <a:pt x="322" y="586"/>
                  </a:cubicBezTo>
                  <a:cubicBezTo>
                    <a:pt x="323" y="598"/>
                    <a:pt x="323" y="598"/>
                    <a:pt x="323" y="598"/>
                  </a:cubicBezTo>
                  <a:cubicBezTo>
                    <a:pt x="340" y="597"/>
                    <a:pt x="356" y="594"/>
                    <a:pt x="372" y="590"/>
                  </a:cubicBezTo>
                  <a:lnTo>
                    <a:pt x="369" y="578"/>
                  </a:lnTo>
                  <a:close/>
                  <a:moveTo>
                    <a:pt x="456" y="540"/>
                  </a:moveTo>
                  <a:cubicBezTo>
                    <a:pt x="442" y="549"/>
                    <a:pt x="429" y="557"/>
                    <a:pt x="414" y="563"/>
                  </a:cubicBezTo>
                  <a:cubicBezTo>
                    <a:pt x="419" y="574"/>
                    <a:pt x="419" y="574"/>
                    <a:pt x="419" y="574"/>
                  </a:cubicBezTo>
                  <a:cubicBezTo>
                    <a:pt x="434" y="567"/>
                    <a:pt x="449" y="559"/>
                    <a:pt x="462" y="550"/>
                  </a:cubicBezTo>
                  <a:cubicBezTo>
                    <a:pt x="456" y="540"/>
                    <a:pt x="456" y="540"/>
                    <a:pt x="456" y="540"/>
                  </a:cubicBezTo>
                  <a:close/>
                  <a:moveTo>
                    <a:pt x="525" y="476"/>
                  </a:moveTo>
                  <a:cubicBezTo>
                    <a:pt x="516" y="489"/>
                    <a:pt x="505" y="500"/>
                    <a:pt x="493" y="511"/>
                  </a:cubicBezTo>
                  <a:cubicBezTo>
                    <a:pt x="501" y="520"/>
                    <a:pt x="501" y="520"/>
                    <a:pt x="501" y="520"/>
                  </a:cubicBezTo>
                  <a:cubicBezTo>
                    <a:pt x="513" y="509"/>
                    <a:pt x="525" y="497"/>
                    <a:pt x="535" y="484"/>
                  </a:cubicBezTo>
                  <a:cubicBezTo>
                    <a:pt x="525" y="476"/>
                    <a:pt x="525" y="476"/>
                    <a:pt x="525" y="476"/>
                  </a:cubicBezTo>
                  <a:close/>
                  <a:moveTo>
                    <a:pt x="570" y="393"/>
                  </a:moveTo>
                  <a:cubicBezTo>
                    <a:pt x="565" y="408"/>
                    <a:pt x="559" y="423"/>
                    <a:pt x="551" y="436"/>
                  </a:cubicBezTo>
                  <a:cubicBezTo>
                    <a:pt x="562" y="442"/>
                    <a:pt x="562" y="442"/>
                    <a:pt x="562" y="442"/>
                  </a:cubicBezTo>
                  <a:cubicBezTo>
                    <a:pt x="570" y="428"/>
                    <a:pt x="576" y="413"/>
                    <a:pt x="582" y="397"/>
                  </a:cubicBezTo>
                  <a:cubicBezTo>
                    <a:pt x="570" y="393"/>
                    <a:pt x="570" y="393"/>
                    <a:pt x="570" y="393"/>
                  </a:cubicBezTo>
                  <a:close/>
                </a:path>
              </a:pathLst>
            </a:cu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3098800" y="8355013"/>
              <a:ext cx="6408738" cy="1027112"/>
            </a:xfrm>
            <a:prstGeom prst="rect">
              <a:avLst/>
            </a:prstGeom>
            <a:solidFill>
              <a:srgbClr val="BABE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2017713" y="9045575"/>
              <a:ext cx="2170113" cy="2170112"/>
            </a:xfrm>
            <a:prstGeom prst="ellipse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2017713" y="9045575"/>
              <a:ext cx="1084263" cy="1082675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383" y="0"/>
                  </a:moveTo>
                  <a:cubicBezTo>
                    <a:pt x="171" y="0"/>
                    <a:pt x="0" y="171"/>
                    <a:pt x="0" y="383"/>
                  </a:cubicBezTo>
                  <a:cubicBezTo>
                    <a:pt x="383" y="383"/>
                    <a:pt x="383" y="383"/>
                    <a:pt x="383" y="383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3101975" y="9045575"/>
              <a:ext cx="763588" cy="1082675"/>
            </a:xfrm>
            <a:custGeom>
              <a:avLst/>
              <a:gdLst/>
              <a:ahLst/>
              <a:cxnLst/>
              <a:rect l="l" t="t" r="r" b="b"/>
              <a:pathLst>
                <a:path w="270" h="383" extrusionOk="0">
                  <a:moveTo>
                    <a:pt x="270" y="111"/>
                  </a:moveTo>
                  <a:cubicBezTo>
                    <a:pt x="201" y="42"/>
                    <a:pt x="105" y="0"/>
                    <a:pt x="0" y="0"/>
                  </a:cubicBezTo>
                  <a:cubicBezTo>
                    <a:pt x="0" y="383"/>
                    <a:pt x="0" y="383"/>
                    <a:pt x="0" y="383"/>
                  </a:cubicBezTo>
                  <a:lnTo>
                    <a:pt x="270" y="111"/>
                  </a:lnTo>
                  <a:close/>
                </a:path>
              </a:pathLst>
            </a:custGeom>
            <a:solidFill>
              <a:srgbClr val="0E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2338388" y="10128250"/>
              <a:ext cx="763588" cy="1087437"/>
            </a:xfrm>
            <a:custGeom>
              <a:avLst/>
              <a:gdLst/>
              <a:ahLst/>
              <a:cxnLst/>
              <a:rect l="l" t="t" r="r" b="b"/>
              <a:pathLst>
                <a:path w="270" h="384" extrusionOk="0">
                  <a:moveTo>
                    <a:pt x="0" y="273"/>
                  </a:moveTo>
                  <a:cubicBezTo>
                    <a:pt x="70" y="341"/>
                    <a:pt x="165" y="384"/>
                    <a:pt x="270" y="384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0" y="273"/>
                  </a:lnTo>
                  <a:close/>
                </a:path>
              </a:pathLst>
            </a:custGeom>
            <a:solidFill>
              <a:srgbClr val="0E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8810625" y="8634413"/>
              <a:ext cx="469900" cy="469900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065963" y="11439525"/>
              <a:ext cx="430213" cy="1577975"/>
            </a:xfrm>
            <a:custGeom>
              <a:avLst/>
              <a:gdLst/>
              <a:ahLst/>
              <a:cxnLst/>
              <a:rect l="l" t="t" r="r" b="b"/>
              <a:pathLst>
                <a:path w="271" h="994" extrusionOk="0">
                  <a:moveTo>
                    <a:pt x="271" y="973"/>
                  </a:moveTo>
                  <a:lnTo>
                    <a:pt x="22" y="973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994"/>
                  </a:lnTo>
                  <a:lnTo>
                    <a:pt x="271" y="994"/>
                  </a:lnTo>
                  <a:lnTo>
                    <a:pt x="271" y="973"/>
                  </a:lnTo>
                  <a:lnTo>
                    <a:pt x="271" y="973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7065963" y="11439525"/>
              <a:ext cx="430213" cy="1577975"/>
            </a:xfrm>
            <a:custGeom>
              <a:avLst/>
              <a:gdLst/>
              <a:ahLst/>
              <a:cxnLst/>
              <a:rect l="l" t="t" r="r" b="b"/>
              <a:pathLst>
                <a:path w="271" h="994" extrusionOk="0">
                  <a:moveTo>
                    <a:pt x="271" y="973"/>
                  </a:moveTo>
                  <a:lnTo>
                    <a:pt x="22" y="973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994"/>
                  </a:lnTo>
                  <a:lnTo>
                    <a:pt x="271" y="994"/>
                  </a:lnTo>
                  <a:lnTo>
                    <a:pt x="271" y="973"/>
                  </a:lnTo>
                  <a:lnTo>
                    <a:pt x="271" y="9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6599238" y="9942513"/>
              <a:ext cx="2608263" cy="1758950"/>
            </a:xfrm>
            <a:prstGeom prst="rect">
              <a:avLst/>
            </a:prstGeom>
            <a:solidFill>
              <a:srgbClr val="0F10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6599238" y="9942513"/>
              <a:ext cx="2608263" cy="1758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6670675" y="10015538"/>
              <a:ext cx="2465388" cy="1609725"/>
            </a:xfrm>
            <a:prstGeom prst="rect">
              <a:avLst/>
            </a:prstGeom>
            <a:solidFill>
              <a:srgbClr val="FD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6670675" y="10015538"/>
              <a:ext cx="2465388" cy="1609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6786563" y="10258425"/>
              <a:ext cx="2232025" cy="88900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5"/>
                    <a:pt x="789" y="17"/>
                  </a:cubicBezTo>
                  <a:cubicBezTo>
                    <a:pt x="789" y="15"/>
                    <a:pt x="789" y="15"/>
                    <a:pt x="789" y="15"/>
                  </a:cubicBezTo>
                  <a:cubicBezTo>
                    <a:pt x="789" y="7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6786563" y="10423525"/>
              <a:ext cx="2232025" cy="87312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4"/>
                    <a:pt x="789" y="16"/>
                  </a:cubicBezTo>
                  <a:cubicBezTo>
                    <a:pt x="789" y="14"/>
                    <a:pt x="789" y="14"/>
                    <a:pt x="789" y="14"/>
                  </a:cubicBezTo>
                  <a:cubicBezTo>
                    <a:pt x="789" y="6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7496175" y="10583863"/>
              <a:ext cx="1522413" cy="88900"/>
            </a:xfrm>
            <a:custGeom>
              <a:avLst/>
              <a:gdLst/>
              <a:ahLst/>
              <a:cxnLst/>
              <a:rect l="l" t="t" r="r" b="b"/>
              <a:pathLst>
                <a:path w="538" h="31" extrusionOk="0">
                  <a:moveTo>
                    <a:pt x="52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6" y="31"/>
                    <a:pt x="12" y="31"/>
                  </a:cubicBezTo>
                  <a:cubicBezTo>
                    <a:pt x="526" y="31"/>
                    <a:pt x="526" y="31"/>
                    <a:pt x="526" y="31"/>
                  </a:cubicBezTo>
                  <a:cubicBezTo>
                    <a:pt x="533" y="31"/>
                    <a:pt x="538" y="26"/>
                    <a:pt x="538" y="19"/>
                  </a:cubicBezTo>
                  <a:cubicBezTo>
                    <a:pt x="538" y="12"/>
                    <a:pt x="538" y="12"/>
                    <a:pt x="538" y="12"/>
                  </a:cubicBezTo>
                  <a:cubicBezTo>
                    <a:pt x="538" y="5"/>
                    <a:pt x="533" y="0"/>
                    <a:pt x="526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7496175" y="10745788"/>
              <a:ext cx="1522413" cy="87312"/>
            </a:xfrm>
            <a:custGeom>
              <a:avLst/>
              <a:gdLst/>
              <a:ahLst/>
              <a:cxnLst/>
              <a:rect l="l" t="t" r="r" b="b"/>
              <a:pathLst>
                <a:path w="538" h="31" extrusionOk="0">
                  <a:moveTo>
                    <a:pt x="52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6" y="31"/>
                    <a:pt x="12" y="31"/>
                  </a:cubicBezTo>
                  <a:cubicBezTo>
                    <a:pt x="526" y="31"/>
                    <a:pt x="526" y="31"/>
                    <a:pt x="526" y="31"/>
                  </a:cubicBezTo>
                  <a:cubicBezTo>
                    <a:pt x="533" y="31"/>
                    <a:pt x="538" y="26"/>
                    <a:pt x="538" y="19"/>
                  </a:cubicBezTo>
                  <a:cubicBezTo>
                    <a:pt x="538" y="12"/>
                    <a:pt x="538" y="12"/>
                    <a:pt x="538" y="12"/>
                  </a:cubicBezTo>
                  <a:cubicBezTo>
                    <a:pt x="538" y="5"/>
                    <a:pt x="533" y="0"/>
                    <a:pt x="526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7496175" y="10907713"/>
              <a:ext cx="1522413" cy="90487"/>
            </a:xfrm>
            <a:custGeom>
              <a:avLst/>
              <a:gdLst/>
              <a:ahLst/>
              <a:cxnLst/>
              <a:rect l="l" t="t" r="r" b="b"/>
              <a:pathLst>
                <a:path w="538" h="32" extrusionOk="0">
                  <a:moveTo>
                    <a:pt x="52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6"/>
                    <a:pt x="6" y="32"/>
                    <a:pt x="12" y="32"/>
                  </a:cubicBezTo>
                  <a:cubicBezTo>
                    <a:pt x="526" y="32"/>
                    <a:pt x="526" y="32"/>
                    <a:pt x="526" y="32"/>
                  </a:cubicBezTo>
                  <a:cubicBezTo>
                    <a:pt x="533" y="32"/>
                    <a:pt x="538" y="26"/>
                    <a:pt x="538" y="20"/>
                  </a:cubicBezTo>
                  <a:cubicBezTo>
                    <a:pt x="538" y="12"/>
                    <a:pt x="538" y="12"/>
                    <a:pt x="538" y="12"/>
                  </a:cubicBezTo>
                  <a:cubicBezTo>
                    <a:pt x="538" y="6"/>
                    <a:pt x="533" y="0"/>
                    <a:pt x="526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6786563" y="11071225"/>
              <a:ext cx="2232025" cy="87312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4"/>
                    <a:pt x="789" y="16"/>
                  </a:cubicBezTo>
                  <a:cubicBezTo>
                    <a:pt x="789" y="14"/>
                    <a:pt x="789" y="14"/>
                    <a:pt x="789" y="14"/>
                  </a:cubicBezTo>
                  <a:cubicBezTo>
                    <a:pt x="789" y="6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6786563" y="11231563"/>
              <a:ext cx="2232025" cy="88900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5"/>
                    <a:pt x="789" y="17"/>
                  </a:cubicBezTo>
                  <a:cubicBezTo>
                    <a:pt x="789" y="14"/>
                    <a:pt x="789" y="14"/>
                    <a:pt x="789" y="14"/>
                  </a:cubicBezTo>
                  <a:cubicBezTo>
                    <a:pt x="789" y="6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6786563" y="11393488"/>
              <a:ext cx="2232025" cy="87312"/>
            </a:xfrm>
            <a:custGeom>
              <a:avLst/>
              <a:gdLst/>
              <a:ahLst/>
              <a:cxnLst/>
              <a:rect l="l" t="t" r="r" b="b"/>
              <a:pathLst>
                <a:path w="789" h="31" extrusionOk="0">
                  <a:moveTo>
                    <a:pt x="77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775" y="31"/>
                    <a:pt x="775" y="31"/>
                    <a:pt x="775" y="31"/>
                  </a:cubicBezTo>
                  <a:cubicBezTo>
                    <a:pt x="783" y="31"/>
                    <a:pt x="789" y="25"/>
                    <a:pt x="789" y="17"/>
                  </a:cubicBezTo>
                  <a:cubicBezTo>
                    <a:pt x="789" y="15"/>
                    <a:pt x="789" y="15"/>
                    <a:pt x="789" y="15"/>
                  </a:cubicBezTo>
                  <a:cubicBezTo>
                    <a:pt x="789" y="7"/>
                    <a:pt x="783" y="0"/>
                    <a:pt x="775" y="0"/>
                  </a:cubicBezTo>
                </a:path>
              </a:pathLst>
            </a:custGeom>
            <a:solidFill>
              <a:srgbClr val="DBDE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6786563" y="10583863"/>
              <a:ext cx="596900" cy="414337"/>
            </a:xfrm>
            <a:custGeom>
              <a:avLst/>
              <a:gdLst/>
              <a:ahLst/>
              <a:cxnLst/>
              <a:rect l="l" t="t" r="r" b="b"/>
              <a:pathLst>
                <a:path w="211" h="146" extrusionOk="0">
                  <a:moveTo>
                    <a:pt x="12" y="146"/>
                  </a:moveTo>
                  <a:cubicBezTo>
                    <a:pt x="199" y="146"/>
                    <a:pt x="199" y="146"/>
                    <a:pt x="199" y="146"/>
                  </a:cubicBezTo>
                  <a:cubicBezTo>
                    <a:pt x="205" y="146"/>
                    <a:pt x="211" y="140"/>
                    <a:pt x="211" y="134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1" y="5"/>
                    <a:pt x="205" y="0"/>
                    <a:pt x="19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0"/>
                    <a:pt x="5" y="146"/>
                    <a:pt x="12" y="146"/>
                  </a:cubicBez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2491713" y="12006022"/>
              <a:ext cx="1071563" cy="936625"/>
            </a:xfrm>
            <a:custGeom>
              <a:avLst/>
              <a:gdLst/>
              <a:ahLst/>
              <a:cxnLst/>
              <a:rect l="l" t="t" r="r" b="b"/>
              <a:pathLst>
                <a:path w="675" h="590" extrusionOk="0">
                  <a:moveTo>
                    <a:pt x="675" y="362"/>
                  </a:moveTo>
                  <a:lnTo>
                    <a:pt x="675" y="0"/>
                  </a:lnTo>
                  <a:lnTo>
                    <a:pt x="27" y="257"/>
                  </a:lnTo>
                  <a:lnTo>
                    <a:pt x="0" y="455"/>
                  </a:lnTo>
                  <a:lnTo>
                    <a:pt x="43" y="549"/>
                  </a:lnTo>
                  <a:lnTo>
                    <a:pt x="401" y="590"/>
                  </a:lnTo>
                  <a:lnTo>
                    <a:pt x="675" y="362"/>
                  </a:lnTo>
                  <a:close/>
                </a:path>
              </a:pathLst>
            </a:custGeom>
            <a:solidFill>
              <a:srgbClr val="1917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2559977" y="12396548"/>
              <a:ext cx="2041526" cy="1949449"/>
            </a:xfrm>
            <a:custGeom>
              <a:avLst/>
              <a:gdLst/>
              <a:ahLst/>
              <a:cxnLst/>
              <a:rect l="l" t="t" r="r" b="b"/>
              <a:pathLst>
                <a:path w="722" h="689" extrusionOk="0">
                  <a:moveTo>
                    <a:pt x="722" y="44"/>
                  </a:moveTo>
                  <a:cubicBezTo>
                    <a:pt x="722" y="487"/>
                    <a:pt x="722" y="487"/>
                    <a:pt x="722" y="487"/>
                  </a:cubicBezTo>
                  <a:cubicBezTo>
                    <a:pt x="722" y="487"/>
                    <a:pt x="600" y="429"/>
                    <a:pt x="406" y="507"/>
                  </a:cubicBezTo>
                  <a:cubicBezTo>
                    <a:pt x="211" y="586"/>
                    <a:pt x="74" y="689"/>
                    <a:pt x="0" y="59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50" y="190"/>
                    <a:pt x="229" y="96"/>
                  </a:cubicBezTo>
                  <a:cubicBezTo>
                    <a:pt x="407" y="2"/>
                    <a:pt x="646" y="0"/>
                    <a:pt x="722" y="44"/>
                  </a:cubicBezTo>
                </a:path>
              </a:pathLst>
            </a:custGeom>
            <a:solidFill>
              <a:srgbClr val="99B1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1567788" y="11767899"/>
              <a:ext cx="2008189" cy="2171700"/>
            </a:xfrm>
            <a:custGeom>
              <a:avLst/>
              <a:gdLst/>
              <a:ahLst/>
              <a:cxnLst/>
              <a:rect l="l" t="t" r="r" b="b"/>
              <a:pathLst>
                <a:path w="710" h="767" extrusionOk="0">
                  <a:moveTo>
                    <a:pt x="0" y="293"/>
                  </a:moveTo>
                  <a:cubicBezTo>
                    <a:pt x="0" y="766"/>
                    <a:pt x="0" y="766"/>
                    <a:pt x="0" y="766"/>
                  </a:cubicBezTo>
                  <a:cubicBezTo>
                    <a:pt x="0" y="766"/>
                    <a:pt x="64" y="767"/>
                    <a:pt x="155" y="689"/>
                  </a:cubicBezTo>
                  <a:cubicBezTo>
                    <a:pt x="246" y="612"/>
                    <a:pt x="351" y="578"/>
                    <a:pt x="351" y="578"/>
                  </a:cubicBezTo>
                  <a:cubicBezTo>
                    <a:pt x="351" y="345"/>
                    <a:pt x="351" y="345"/>
                    <a:pt x="351" y="345"/>
                  </a:cubicBezTo>
                  <a:cubicBezTo>
                    <a:pt x="351" y="345"/>
                    <a:pt x="300" y="275"/>
                    <a:pt x="523" y="214"/>
                  </a:cubicBezTo>
                  <a:cubicBezTo>
                    <a:pt x="672" y="174"/>
                    <a:pt x="710" y="118"/>
                    <a:pt x="706" y="80"/>
                  </a:cubicBezTo>
                  <a:cubicBezTo>
                    <a:pt x="704" y="61"/>
                    <a:pt x="692" y="47"/>
                    <a:pt x="678" y="41"/>
                  </a:cubicBezTo>
                  <a:cubicBezTo>
                    <a:pt x="635" y="23"/>
                    <a:pt x="556" y="0"/>
                    <a:pt x="292" y="163"/>
                  </a:cubicBezTo>
                  <a:cubicBezTo>
                    <a:pt x="72" y="298"/>
                    <a:pt x="0" y="293"/>
                    <a:pt x="0" y="293"/>
                  </a:cubicBezTo>
                  <a:close/>
                </a:path>
              </a:pathLst>
            </a:custGeom>
            <a:solidFill>
              <a:srgbClr val="739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3776663" y="8821738"/>
              <a:ext cx="415925" cy="149225"/>
            </a:xfrm>
            <a:custGeom>
              <a:avLst/>
              <a:gdLst/>
              <a:ahLst/>
              <a:cxnLst/>
              <a:rect l="l" t="t" r="r" b="b"/>
              <a:pathLst>
                <a:path w="147" h="53" extrusionOk="0">
                  <a:moveTo>
                    <a:pt x="120" y="51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49"/>
                    <a:pt x="15" y="47"/>
                    <a:pt x="10" y="43"/>
                  </a:cubicBezTo>
                  <a:cubicBezTo>
                    <a:pt x="6" y="39"/>
                    <a:pt x="4" y="33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5" y="7"/>
                    <a:pt x="20" y="4"/>
                    <a:pt x="26" y="4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26" y="4"/>
                    <a:pt x="132" y="7"/>
                    <a:pt x="136" y="11"/>
                  </a:cubicBezTo>
                  <a:cubicBezTo>
                    <a:pt x="140" y="15"/>
                    <a:pt x="143" y="21"/>
                    <a:pt x="143" y="27"/>
                  </a:cubicBezTo>
                  <a:cubicBezTo>
                    <a:pt x="143" y="33"/>
                    <a:pt x="140" y="39"/>
                    <a:pt x="136" y="43"/>
                  </a:cubicBezTo>
                  <a:cubicBezTo>
                    <a:pt x="132" y="47"/>
                    <a:pt x="126" y="49"/>
                    <a:pt x="120" y="49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5" y="53"/>
                    <a:pt x="147" y="41"/>
                    <a:pt x="147" y="27"/>
                  </a:cubicBezTo>
                  <a:cubicBezTo>
                    <a:pt x="147" y="12"/>
                    <a:pt x="135" y="0"/>
                    <a:pt x="1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20" y="53"/>
                    <a:pt x="120" y="53"/>
                    <a:pt x="120" y="53"/>
                  </a:cubicBezTo>
                  <a:lnTo>
                    <a:pt x="120" y="51"/>
                  </a:lnTo>
                  <a:close/>
                </a:path>
              </a:pathLst>
            </a:cu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3335338" y="8561388"/>
              <a:ext cx="414338" cy="149225"/>
            </a:xfrm>
            <a:custGeom>
              <a:avLst/>
              <a:gdLst/>
              <a:ahLst/>
              <a:cxnLst/>
              <a:rect l="l" t="t" r="r" b="b"/>
              <a:pathLst>
                <a:path w="146" h="53" extrusionOk="0">
                  <a:moveTo>
                    <a:pt x="120" y="51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5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26" y="4"/>
                    <a:pt x="132" y="6"/>
                    <a:pt x="136" y="10"/>
                  </a:cubicBezTo>
                  <a:cubicBezTo>
                    <a:pt x="140" y="15"/>
                    <a:pt x="142" y="20"/>
                    <a:pt x="142" y="26"/>
                  </a:cubicBezTo>
                  <a:cubicBezTo>
                    <a:pt x="142" y="33"/>
                    <a:pt x="140" y="38"/>
                    <a:pt x="136" y="42"/>
                  </a:cubicBezTo>
                  <a:cubicBezTo>
                    <a:pt x="132" y="46"/>
                    <a:pt x="126" y="49"/>
                    <a:pt x="120" y="49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5" y="53"/>
                    <a:pt x="146" y="41"/>
                    <a:pt x="146" y="26"/>
                  </a:cubicBezTo>
                  <a:cubicBezTo>
                    <a:pt x="146" y="12"/>
                    <a:pt x="135" y="0"/>
                    <a:pt x="1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20" y="53"/>
                    <a:pt x="120" y="53"/>
                    <a:pt x="120" y="53"/>
                  </a:cubicBezTo>
                  <a:lnTo>
                    <a:pt x="120" y="51"/>
                  </a:lnTo>
                  <a:close/>
                </a:path>
              </a:pathLst>
            </a:cu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3925227" y="12721984"/>
              <a:ext cx="285750" cy="650875"/>
            </a:xfrm>
            <a:custGeom>
              <a:avLst/>
              <a:gdLst/>
              <a:ahLst/>
              <a:cxnLst/>
              <a:rect l="l" t="t" r="r" b="b"/>
              <a:pathLst>
                <a:path w="101" h="230" extrusionOk="0">
                  <a:moveTo>
                    <a:pt x="5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209"/>
                    <a:pt x="22" y="230"/>
                    <a:pt x="48" y="230"/>
                  </a:cubicBezTo>
                  <a:cubicBezTo>
                    <a:pt x="54" y="230"/>
                    <a:pt x="54" y="230"/>
                    <a:pt x="54" y="230"/>
                  </a:cubicBezTo>
                  <a:cubicBezTo>
                    <a:pt x="80" y="230"/>
                    <a:pt x="101" y="209"/>
                    <a:pt x="101" y="182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101" y="21"/>
                    <a:pt x="80" y="0"/>
                    <a:pt x="54" y="0"/>
                  </a:cubicBezTo>
                </a:path>
              </a:pathLst>
            </a:custGeom>
            <a:solidFill>
              <a:srgbClr val="E0E8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3668052" y="13022022"/>
              <a:ext cx="153987" cy="654050"/>
            </a:xfrm>
            <a:custGeom>
              <a:avLst/>
              <a:gdLst/>
              <a:ahLst/>
              <a:cxnLst/>
              <a:rect l="l" t="t" r="r" b="b"/>
              <a:pathLst>
                <a:path w="54" h="231" extrusionOk="0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19"/>
                    <a:pt x="12" y="231"/>
                    <a:pt x="27" y="231"/>
                  </a:cubicBezTo>
                  <a:cubicBezTo>
                    <a:pt x="42" y="231"/>
                    <a:pt x="54" y="219"/>
                    <a:pt x="54" y="204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</a:path>
              </a:pathLst>
            </a:custGeom>
            <a:solidFill>
              <a:srgbClr val="E0E8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3377538" y="12848986"/>
              <a:ext cx="152400" cy="650875"/>
            </a:xfrm>
            <a:custGeom>
              <a:avLst/>
              <a:gdLst/>
              <a:ahLst/>
              <a:cxnLst/>
              <a:rect l="l" t="t" r="r" b="b"/>
              <a:pathLst>
                <a:path w="54" h="230" extrusionOk="0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18"/>
                    <a:pt x="12" y="230"/>
                    <a:pt x="27" y="230"/>
                  </a:cubicBezTo>
                  <a:cubicBezTo>
                    <a:pt x="42" y="230"/>
                    <a:pt x="54" y="218"/>
                    <a:pt x="54" y="20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</a:path>
              </a:pathLst>
            </a:custGeom>
            <a:solidFill>
              <a:srgbClr val="E0E8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4951413" y="12098338"/>
              <a:ext cx="474663" cy="1293812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5624513" y="11787188"/>
              <a:ext cx="474663" cy="1604962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6297613" y="12409488"/>
              <a:ext cx="471488" cy="982662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5186363" y="11464925"/>
              <a:ext cx="1350963" cy="622300"/>
            </a:xfrm>
            <a:custGeom>
              <a:avLst/>
              <a:gdLst/>
              <a:ahLst/>
              <a:cxnLst/>
              <a:rect l="l" t="t" r="r" b="b"/>
              <a:pathLst>
                <a:path w="851" h="392" extrusionOk="0">
                  <a:moveTo>
                    <a:pt x="3" y="214"/>
                  </a:moveTo>
                  <a:lnTo>
                    <a:pt x="424" y="9"/>
                  </a:lnTo>
                  <a:lnTo>
                    <a:pt x="846" y="392"/>
                  </a:lnTo>
                  <a:lnTo>
                    <a:pt x="851" y="386"/>
                  </a:lnTo>
                  <a:lnTo>
                    <a:pt x="425" y="0"/>
                  </a:lnTo>
                  <a:lnTo>
                    <a:pt x="0" y="208"/>
                  </a:lnTo>
                  <a:lnTo>
                    <a:pt x="3" y="214"/>
                  </a:lnTo>
                  <a:lnTo>
                    <a:pt x="3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5680075" y="11291888"/>
              <a:ext cx="361950" cy="358775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6351588" y="11903075"/>
              <a:ext cx="361950" cy="358775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5006975" y="11620500"/>
              <a:ext cx="361950" cy="361950"/>
            </a:xfrm>
            <a:prstGeom prst="ellipse">
              <a:avLst/>
            </a:prstGeom>
            <a:solidFill>
              <a:srgbClr val="090C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8797925" y="7364413"/>
              <a:ext cx="1735138" cy="1239837"/>
            </a:xfrm>
            <a:custGeom>
              <a:avLst/>
              <a:gdLst/>
              <a:ahLst/>
              <a:cxnLst/>
              <a:rect l="l" t="t" r="r" b="b"/>
              <a:pathLst>
                <a:path w="1093" h="781" extrusionOk="0">
                  <a:moveTo>
                    <a:pt x="1083" y="770"/>
                  </a:moveTo>
                  <a:lnTo>
                    <a:pt x="1083" y="759"/>
                  </a:lnTo>
                  <a:lnTo>
                    <a:pt x="21" y="759"/>
                  </a:lnTo>
                  <a:lnTo>
                    <a:pt x="21" y="21"/>
                  </a:lnTo>
                  <a:lnTo>
                    <a:pt x="1072" y="21"/>
                  </a:lnTo>
                  <a:lnTo>
                    <a:pt x="1072" y="770"/>
                  </a:lnTo>
                  <a:lnTo>
                    <a:pt x="1083" y="770"/>
                  </a:lnTo>
                  <a:lnTo>
                    <a:pt x="1083" y="759"/>
                  </a:lnTo>
                  <a:lnTo>
                    <a:pt x="1083" y="770"/>
                  </a:lnTo>
                  <a:lnTo>
                    <a:pt x="1093" y="770"/>
                  </a:lnTo>
                  <a:lnTo>
                    <a:pt x="1093" y="0"/>
                  </a:lnTo>
                  <a:lnTo>
                    <a:pt x="0" y="0"/>
                  </a:lnTo>
                  <a:lnTo>
                    <a:pt x="0" y="781"/>
                  </a:lnTo>
                  <a:lnTo>
                    <a:pt x="1093" y="781"/>
                  </a:lnTo>
                  <a:lnTo>
                    <a:pt x="1093" y="770"/>
                  </a:lnTo>
                  <a:lnTo>
                    <a:pt x="1083" y="77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8797925" y="7364413"/>
              <a:ext cx="1735138" cy="347662"/>
            </a:xfrm>
            <a:custGeom>
              <a:avLst/>
              <a:gdLst/>
              <a:ahLst/>
              <a:cxnLst/>
              <a:rect l="l" t="t" r="r" b="b"/>
              <a:pathLst>
                <a:path w="1093" h="219" extrusionOk="0">
                  <a:moveTo>
                    <a:pt x="1083" y="208"/>
                  </a:moveTo>
                  <a:lnTo>
                    <a:pt x="1083" y="198"/>
                  </a:lnTo>
                  <a:lnTo>
                    <a:pt x="21" y="198"/>
                  </a:lnTo>
                  <a:lnTo>
                    <a:pt x="21" y="21"/>
                  </a:lnTo>
                  <a:lnTo>
                    <a:pt x="1072" y="21"/>
                  </a:lnTo>
                  <a:lnTo>
                    <a:pt x="1072" y="208"/>
                  </a:lnTo>
                  <a:lnTo>
                    <a:pt x="1083" y="208"/>
                  </a:lnTo>
                  <a:lnTo>
                    <a:pt x="1083" y="198"/>
                  </a:lnTo>
                  <a:lnTo>
                    <a:pt x="1083" y="208"/>
                  </a:lnTo>
                  <a:lnTo>
                    <a:pt x="1093" y="208"/>
                  </a:lnTo>
                  <a:lnTo>
                    <a:pt x="1093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3" y="219"/>
                  </a:lnTo>
                  <a:lnTo>
                    <a:pt x="1093" y="208"/>
                  </a:lnTo>
                  <a:lnTo>
                    <a:pt x="1083" y="208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9721850" y="7813675"/>
              <a:ext cx="593725" cy="595312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4" y="105"/>
                  </a:moveTo>
                  <a:cubicBezTo>
                    <a:pt x="198" y="105"/>
                    <a:pt x="198" y="105"/>
                    <a:pt x="198" y="105"/>
                  </a:cubicBezTo>
                  <a:cubicBezTo>
                    <a:pt x="198" y="131"/>
                    <a:pt x="187" y="154"/>
                    <a:pt x="171" y="171"/>
                  </a:cubicBezTo>
                  <a:cubicBezTo>
                    <a:pt x="154" y="188"/>
                    <a:pt x="131" y="198"/>
                    <a:pt x="105" y="198"/>
                  </a:cubicBezTo>
                  <a:cubicBezTo>
                    <a:pt x="79" y="198"/>
                    <a:pt x="56" y="188"/>
                    <a:pt x="39" y="171"/>
                  </a:cubicBezTo>
                  <a:cubicBezTo>
                    <a:pt x="22" y="154"/>
                    <a:pt x="12" y="131"/>
                    <a:pt x="12" y="105"/>
                  </a:cubicBezTo>
                  <a:cubicBezTo>
                    <a:pt x="12" y="80"/>
                    <a:pt x="22" y="56"/>
                    <a:pt x="39" y="40"/>
                  </a:cubicBezTo>
                  <a:cubicBezTo>
                    <a:pt x="56" y="23"/>
                    <a:pt x="79" y="12"/>
                    <a:pt x="105" y="12"/>
                  </a:cubicBezTo>
                  <a:cubicBezTo>
                    <a:pt x="131" y="12"/>
                    <a:pt x="154" y="23"/>
                    <a:pt x="171" y="40"/>
                  </a:cubicBezTo>
                  <a:cubicBezTo>
                    <a:pt x="187" y="56"/>
                    <a:pt x="198" y="80"/>
                    <a:pt x="198" y="105"/>
                  </a:cubicBezTo>
                  <a:cubicBezTo>
                    <a:pt x="204" y="105"/>
                    <a:pt x="204" y="105"/>
                    <a:pt x="204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47"/>
                    <a:pt x="163" y="0"/>
                    <a:pt x="105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5" y="210"/>
                  </a:cubicBezTo>
                  <a:cubicBezTo>
                    <a:pt x="163" y="210"/>
                    <a:pt x="210" y="163"/>
                    <a:pt x="210" y="105"/>
                  </a:cubicBezTo>
                  <a:lnTo>
                    <a:pt x="204" y="105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8921750" y="7454900"/>
              <a:ext cx="173038" cy="173037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55" y="30"/>
                  </a:moveTo>
                  <a:cubicBezTo>
                    <a:pt x="49" y="30"/>
                    <a:pt x="49" y="30"/>
                    <a:pt x="49" y="30"/>
                  </a:cubicBezTo>
                  <a:cubicBezTo>
                    <a:pt x="49" y="35"/>
                    <a:pt x="47" y="40"/>
                    <a:pt x="44" y="43"/>
                  </a:cubicBezTo>
                  <a:cubicBezTo>
                    <a:pt x="40" y="47"/>
                    <a:pt x="36" y="49"/>
                    <a:pt x="31" y="49"/>
                  </a:cubicBezTo>
                  <a:cubicBezTo>
                    <a:pt x="26" y="49"/>
                    <a:pt x="21" y="47"/>
                    <a:pt x="18" y="43"/>
                  </a:cubicBezTo>
                  <a:cubicBezTo>
                    <a:pt x="14" y="40"/>
                    <a:pt x="12" y="35"/>
                    <a:pt x="12" y="30"/>
                  </a:cubicBezTo>
                  <a:cubicBezTo>
                    <a:pt x="12" y="25"/>
                    <a:pt x="14" y="21"/>
                    <a:pt x="18" y="17"/>
                  </a:cubicBezTo>
                  <a:cubicBezTo>
                    <a:pt x="21" y="14"/>
                    <a:pt x="26" y="12"/>
                    <a:pt x="31" y="12"/>
                  </a:cubicBezTo>
                  <a:cubicBezTo>
                    <a:pt x="36" y="12"/>
                    <a:pt x="40" y="14"/>
                    <a:pt x="44" y="17"/>
                  </a:cubicBezTo>
                  <a:cubicBezTo>
                    <a:pt x="47" y="21"/>
                    <a:pt x="49" y="25"/>
                    <a:pt x="49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1" y="47"/>
                    <a:pt x="61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9170988" y="7454900"/>
              <a:ext cx="171450" cy="173037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55" y="30"/>
                  </a:moveTo>
                  <a:cubicBezTo>
                    <a:pt x="49" y="30"/>
                    <a:pt x="49" y="30"/>
                    <a:pt x="49" y="30"/>
                  </a:cubicBezTo>
                  <a:cubicBezTo>
                    <a:pt x="49" y="35"/>
                    <a:pt x="47" y="40"/>
                    <a:pt x="44" y="43"/>
                  </a:cubicBezTo>
                  <a:cubicBezTo>
                    <a:pt x="40" y="47"/>
                    <a:pt x="36" y="49"/>
                    <a:pt x="31" y="49"/>
                  </a:cubicBezTo>
                  <a:cubicBezTo>
                    <a:pt x="25" y="49"/>
                    <a:pt x="21" y="47"/>
                    <a:pt x="17" y="43"/>
                  </a:cubicBezTo>
                  <a:cubicBezTo>
                    <a:pt x="14" y="40"/>
                    <a:pt x="12" y="35"/>
                    <a:pt x="12" y="30"/>
                  </a:cubicBezTo>
                  <a:cubicBezTo>
                    <a:pt x="12" y="25"/>
                    <a:pt x="14" y="21"/>
                    <a:pt x="17" y="17"/>
                  </a:cubicBezTo>
                  <a:cubicBezTo>
                    <a:pt x="21" y="14"/>
                    <a:pt x="25" y="12"/>
                    <a:pt x="31" y="12"/>
                  </a:cubicBezTo>
                  <a:cubicBezTo>
                    <a:pt x="36" y="12"/>
                    <a:pt x="40" y="14"/>
                    <a:pt x="44" y="17"/>
                  </a:cubicBezTo>
                  <a:cubicBezTo>
                    <a:pt x="47" y="21"/>
                    <a:pt x="49" y="25"/>
                    <a:pt x="49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3"/>
                    <a:pt x="47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9418638" y="7454900"/>
              <a:ext cx="173038" cy="173037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55" y="30"/>
                  </a:moveTo>
                  <a:cubicBezTo>
                    <a:pt x="49" y="30"/>
                    <a:pt x="49" y="30"/>
                    <a:pt x="49" y="30"/>
                  </a:cubicBezTo>
                  <a:cubicBezTo>
                    <a:pt x="49" y="35"/>
                    <a:pt x="47" y="40"/>
                    <a:pt x="43" y="43"/>
                  </a:cubicBezTo>
                  <a:cubicBezTo>
                    <a:pt x="40" y="47"/>
                    <a:pt x="35" y="49"/>
                    <a:pt x="30" y="49"/>
                  </a:cubicBezTo>
                  <a:cubicBezTo>
                    <a:pt x="25" y="49"/>
                    <a:pt x="21" y="47"/>
                    <a:pt x="17" y="43"/>
                  </a:cubicBezTo>
                  <a:cubicBezTo>
                    <a:pt x="14" y="40"/>
                    <a:pt x="12" y="35"/>
                    <a:pt x="12" y="30"/>
                  </a:cubicBezTo>
                  <a:cubicBezTo>
                    <a:pt x="12" y="25"/>
                    <a:pt x="14" y="21"/>
                    <a:pt x="17" y="17"/>
                  </a:cubicBezTo>
                  <a:cubicBezTo>
                    <a:pt x="21" y="14"/>
                    <a:pt x="25" y="12"/>
                    <a:pt x="30" y="12"/>
                  </a:cubicBezTo>
                  <a:cubicBezTo>
                    <a:pt x="35" y="12"/>
                    <a:pt x="40" y="14"/>
                    <a:pt x="43" y="17"/>
                  </a:cubicBezTo>
                  <a:cubicBezTo>
                    <a:pt x="47" y="21"/>
                    <a:pt x="49" y="25"/>
                    <a:pt x="49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1" y="47"/>
                    <a:pt x="61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5645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9507538" y="11787188"/>
              <a:ext cx="804863" cy="1374775"/>
            </a:xfrm>
            <a:prstGeom prst="rect">
              <a:avLst/>
            </a:prstGeom>
            <a:solidFill>
              <a:srgbClr val="B7E8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9507538" y="11787188"/>
              <a:ext cx="804863" cy="137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7589838" y="11787188"/>
              <a:ext cx="1917700" cy="1374775"/>
            </a:xfrm>
            <a:prstGeom prst="rect">
              <a:avLst/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7589838" y="11787188"/>
              <a:ext cx="1917700" cy="137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7478713" y="11769725"/>
              <a:ext cx="2836863" cy="1466850"/>
            </a:xfrm>
            <a:custGeom>
              <a:avLst/>
              <a:gdLst/>
              <a:ahLst/>
              <a:cxnLst/>
              <a:rect l="l" t="t" r="r" b="b"/>
              <a:pathLst>
                <a:path w="1787" h="924" extrusionOk="0">
                  <a:moveTo>
                    <a:pt x="1777" y="913"/>
                  </a:moveTo>
                  <a:lnTo>
                    <a:pt x="1777" y="902"/>
                  </a:lnTo>
                  <a:lnTo>
                    <a:pt x="22" y="902"/>
                  </a:lnTo>
                  <a:lnTo>
                    <a:pt x="22" y="22"/>
                  </a:lnTo>
                  <a:lnTo>
                    <a:pt x="1766" y="22"/>
                  </a:lnTo>
                  <a:lnTo>
                    <a:pt x="1766" y="913"/>
                  </a:lnTo>
                  <a:lnTo>
                    <a:pt x="1777" y="913"/>
                  </a:lnTo>
                  <a:lnTo>
                    <a:pt x="1777" y="902"/>
                  </a:lnTo>
                  <a:lnTo>
                    <a:pt x="1777" y="913"/>
                  </a:lnTo>
                  <a:lnTo>
                    <a:pt x="1787" y="913"/>
                  </a:lnTo>
                  <a:lnTo>
                    <a:pt x="1787" y="0"/>
                  </a:lnTo>
                  <a:lnTo>
                    <a:pt x="0" y="0"/>
                  </a:lnTo>
                  <a:lnTo>
                    <a:pt x="0" y="924"/>
                  </a:lnTo>
                  <a:lnTo>
                    <a:pt x="1787" y="924"/>
                  </a:lnTo>
                  <a:lnTo>
                    <a:pt x="1787" y="913"/>
                  </a:lnTo>
                  <a:lnTo>
                    <a:pt x="1777" y="913"/>
                  </a:ln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8734425" y="12333288"/>
              <a:ext cx="328613" cy="339725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0" y="0"/>
                  </a:moveTo>
                  <a:lnTo>
                    <a:pt x="0" y="214"/>
                  </a:lnTo>
                  <a:lnTo>
                    <a:pt x="20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7FF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10601325" y="9653588"/>
              <a:ext cx="492125" cy="2216150"/>
            </a:xfrm>
            <a:prstGeom prst="rect">
              <a:avLst/>
            </a:prstGeom>
            <a:solidFill>
              <a:srgbClr val="4BC5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9852025" y="9942513"/>
              <a:ext cx="2022475" cy="2022475"/>
            </a:xfrm>
            <a:prstGeom prst="rect">
              <a:avLst/>
            </a:prstGeom>
            <a:solidFill>
              <a:srgbClr val="403DE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9852025" y="9942513"/>
              <a:ext cx="498475" cy="496887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9852025" y="10937875"/>
              <a:ext cx="498475" cy="501650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11376025" y="11466513"/>
              <a:ext cx="498475" cy="498475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11376025" y="9942513"/>
              <a:ext cx="498475" cy="496887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0350500" y="10439400"/>
              <a:ext cx="500063" cy="498475"/>
            </a:xfrm>
            <a:prstGeom prst="rect">
              <a:avLst/>
            </a:prstGeom>
            <a:solidFill>
              <a:srgbClr val="1012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10601325" y="8869363"/>
              <a:ext cx="492125" cy="784225"/>
            </a:xfrm>
            <a:custGeom>
              <a:avLst/>
              <a:gdLst/>
              <a:ahLst/>
              <a:cxnLst/>
              <a:rect l="l" t="t" r="r" b="b"/>
              <a:pathLst>
                <a:path w="310" h="494" extrusionOk="0">
                  <a:moveTo>
                    <a:pt x="157" y="0"/>
                  </a:moveTo>
                  <a:lnTo>
                    <a:pt x="0" y="494"/>
                  </a:lnTo>
                  <a:lnTo>
                    <a:pt x="310" y="49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9EA1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4594225" y="10015538"/>
              <a:ext cx="1558925" cy="242887"/>
            </a:xfrm>
            <a:custGeom>
              <a:avLst/>
              <a:gdLst/>
              <a:ahLst/>
              <a:cxnLst/>
              <a:rect l="l" t="t" r="r" b="b"/>
              <a:pathLst>
                <a:path w="551" h="86" extrusionOk="0">
                  <a:moveTo>
                    <a:pt x="34" y="86"/>
                  </a:moveTo>
                  <a:cubicBezTo>
                    <a:pt x="517" y="86"/>
                    <a:pt x="517" y="86"/>
                    <a:pt x="517" y="86"/>
                  </a:cubicBezTo>
                  <a:cubicBezTo>
                    <a:pt x="535" y="86"/>
                    <a:pt x="551" y="71"/>
                    <a:pt x="551" y="52"/>
                  </a:cubicBezTo>
                  <a:cubicBezTo>
                    <a:pt x="551" y="34"/>
                    <a:pt x="551" y="34"/>
                    <a:pt x="551" y="34"/>
                  </a:cubicBezTo>
                  <a:cubicBezTo>
                    <a:pt x="551" y="16"/>
                    <a:pt x="535" y="0"/>
                    <a:pt x="51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0"/>
                    <a:pt x="0" y="16"/>
                    <a:pt x="0" y="3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1"/>
                    <a:pt x="16" y="86"/>
                    <a:pt x="34" y="86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4594225" y="10377488"/>
              <a:ext cx="1558925" cy="133350"/>
            </a:xfrm>
            <a:custGeom>
              <a:avLst/>
              <a:gdLst/>
              <a:ahLst/>
              <a:cxnLst/>
              <a:rect l="l" t="t" r="r" b="b"/>
              <a:pathLst>
                <a:path w="551" h="47" extrusionOk="0">
                  <a:moveTo>
                    <a:pt x="19" y="47"/>
                  </a:moveTo>
                  <a:cubicBezTo>
                    <a:pt x="532" y="47"/>
                    <a:pt x="532" y="47"/>
                    <a:pt x="532" y="47"/>
                  </a:cubicBezTo>
                  <a:cubicBezTo>
                    <a:pt x="542" y="47"/>
                    <a:pt x="551" y="38"/>
                    <a:pt x="551" y="28"/>
                  </a:cubicBezTo>
                  <a:cubicBezTo>
                    <a:pt x="551" y="19"/>
                    <a:pt x="551" y="19"/>
                    <a:pt x="551" y="19"/>
                  </a:cubicBezTo>
                  <a:cubicBezTo>
                    <a:pt x="551" y="9"/>
                    <a:pt x="542" y="0"/>
                    <a:pt x="53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8"/>
                    <a:pt x="9" y="47"/>
                    <a:pt x="19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4187825" y="10609263"/>
              <a:ext cx="1965325" cy="133350"/>
            </a:xfrm>
            <a:custGeom>
              <a:avLst/>
              <a:gdLst/>
              <a:ahLst/>
              <a:cxnLst/>
              <a:rect l="l" t="t" r="r" b="b"/>
              <a:pathLst>
                <a:path w="695" h="47" extrusionOk="0">
                  <a:moveTo>
                    <a:pt x="21" y="47"/>
                  </a:moveTo>
                  <a:cubicBezTo>
                    <a:pt x="673" y="47"/>
                    <a:pt x="673" y="47"/>
                    <a:pt x="673" y="47"/>
                  </a:cubicBezTo>
                  <a:cubicBezTo>
                    <a:pt x="685" y="47"/>
                    <a:pt x="695" y="37"/>
                    <a:pt x="695" y="26"/>
                  </a:cubicBezTo>
                  <a:cubicBezTo>
                    <a:pt x="695" y="21"/>
                    <a:pt x="695" y="21"/>
                    <a:pt x="695" y="21"/>
                  </a:cubicBezTo>
                  <a:cubicBezTo>
                    <a:pt x="695" y="10"/>
                    <a:pt x="685" y="0"/>
                    <a:pt x="67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7"/>
                    <a:pt x="9" y="47"/>
                    <a:pt x="21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4187825" y="10842625"/>
              <a:ext cx="1965325" cy="131762"/>
            </a:xfrm>
            <a:custGeom>
              <a:avLst/>
              <a:gdLst/>
              <a:ahLst/>
              <a:cxnLst/>
              <a:rect l="l" t="t" r="r" b="b"/>
              <a:pathLst>
                <a:path w="695" h="47" extrusionOk="0">
                  <a:moveTo>
                    <a:pt x="21" y="47"/>
                  </a:moveTo>
                  <a:cubicBezTo>
                    <a:pt x="673" y="47"/>
                    <a:pt x="673" y="47"/>
                    <a:pt x="673" y="47"/>
                  </a:cubicBezTo>
                  <a:cubicBezTo>
                    <a:pt x="685" y="47"/>
                    <a:pt x="695" y="37"/>
                    <a:pt x="695" y="25"/>
                  </a:cubicBezTo>
                  <a:cubicBezTo>
                    <a:pt x="695" y="21"/>
                    <a:pt x="695" y="21"/>
                    <a:pt x="695" y="21"/>
                  </a:cubicBezTo>
                  <a:cubicBezTo>
                    <a:pt x="695" y="10"/>
                    <a:pt x="685" y="0"/>
                    <a:pt x="67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7"/>
                    <a:pt x="9" y="47"/>
                    <a:pt x="21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4187825" y="11064875"/>
              <a:ext cx="1965325" cy="133350"/>
            </a:xfrm>
            <a:custGeom>
              <a:avLst/>
              <a:gdLst/>
              <a:ahLst/>
              <a:cxnLst/>
              <a:rect l="l" t="t" r="r" b="b"/>
              <a:pathLst>
                <a:path w="695" h="47" extrusionOk="0">
                  <a:moveTo>
                    <a:pt x="21" y="47"/>
                  </a:moveTo>
                  <a:cubicBezTo>
                    <a:pt x="673" y="47"/>
                    <a:pt x="673" y="47"/>
                    <a:pt x="673" y="47"/>
                  </a:cubicBezTo>
                  <a:cubicBezTo>
                    <a:pt x="685" y="47"/>
                    <a:pt x="695" y="37"/>
                    <a:pt x="695" y="26"/>
                  </a:cubicBezTo>
                  <a:cubicBezTo>
                    <a:pt x="695" y="22"/>
                    <a:pt x="695" y="22"/>
                    <a:pt x="695" y="22"/>
                  </a:cubicBezTo>
                  <a:cubicBezTo>
                    <a:pt x="695" y="10"/>
                    <a:pt x="685" y="0"/>
                    <a:pt x="67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7"/>
                    <a:pt x="9" y="47"/>
                    <a:pt x="21" y="47"/>
                  </a:cubicBez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2701925" y="7813675"/>
              <a:ext cx="784225" cy="820737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4" y="0"/>
                  </a:moveTo>
                  <a:lnTo>
                    <a:pt x="0" y="0"/>
                  </a:lnTo>
                  <a:lnTo>
                    <a:pt x="0" y="517"/>
                  </a:lnTo>
                  <a:lnTo>
                    <a:pt x="22" y="517"/>
                  </a:lnTo>
                  <a:lnTo>
                    <a:pt x="22" y="22"/>
                  </a:lnTo>
                  <a:lnTo>
                    <a:pt x="494" y="22"/>
                  </a:lnTo>
                  <a:lnTo>
                    <a:pt x="494" y="0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9852025" y="12817475"/>
              <a:ext cx="784225" cy="820737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0" y="517"/>
                  </a:moveTo>
                  <a:lnTo>
                    <a:pt x="494" y="517"/>
                  </a:lnTo>
                  <a:lnTo>
                    <a:pt x="494" y="0"/>
                  </a:lnTo>
                  <a:lnTo>
                    <a:pt x="472" y="0"/>
                  </a:lnTo>
                  <a:lnTo>
                    <a:pt x="472" y="495"/>
                  </a:lnTo>
                  <a:lnTo>
                    <a:pt x="0" y="495"/>
                  </a:lnTo>
                  <a:lnTo>
                    <a:pt x="0" y="517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rgbClr val="363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5994400" y="7654925"/>
              <a:ext cx="615950" cy="620712"/>
            </a:xfrm>
            <a:custGeom>
              <a:avLst/>
              <a:gdLst/>
              <a:ahLst/>
              <a:cxnLst/>
              <a:rect l="l" t="t" r="r" b="b"/>
              <a:pathLst>
                <a:path w="388" h="391" extrusionOk="0">
                  <a:moveTo>
                    <a:pt x="39" y="391"/>
                  </a:moveTo>
                  <a:lnTo>
                    <a:pt x="0" y="350"/>
                  </a:lnTo>
                  <a:lnTo>
                    <a:pt x="349" y="0"/>
                  </a:lnTo>
                  <a:lnTo>
                    <a:pt x="388" y="41"/>
                  </a:lnTo>
                  <a:lnTo>
                    <a:pt x="39" y="391"/>
                  </a:lnTo>
                  <a:close/>
                </a:path>
              </a:pathLst>
            </a:custGeom>
            <a:solidFill>
              <a:srgbClr val="4634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6026150" y="7689850"/>
              <a:ext cx="163513" cy="163512"/>
            </a:xfrm>
            <a:prstGeom prst="ellipse">
              <a:avLst/>
            </a:prstGeom>
            <a:solidFill>
              <a:srgbClr val="4634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6438900" y="8054975"/>
              <a:ext cx="163513" cy="163512"/>
            </a:xfrm>
            <a:prstGeom prst="ellipse">
              <a:avLst/>
            </a:prstGeom>
            <a:solidFill>
              <a:srgbClr val="4634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dt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ft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Layout">
  <p:cSld name="Contents Layou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>
            <a:spLocks noGrp="1"/>
          </p:cNvSpPr>
          <p:nvPr>
            <p:ph type="body" idx="1"/>
          </p:nvPr>
        </p:nvSpPr>
        <p:spPr>
          <a:xfrm>
            <a:off x="660400" y="1500188"/>
            <a:ext cx="2836562" cy="59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None/>
              <a:defRPr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arenR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body" idx="2"/>
          </p:nvPr>
        </p:nvSpPr>
        <p:spPr>
          <a:xfrm>
            <a:off x="3647836" y="1500187"/>
            <a:ext cx="7871045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AutoNum type="arabicPeriod"/>
              <a:defRPr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arenR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ft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dt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2" name="Google Shape;262;p24"/>
          <p:cNvCxnSpPr/>
          <p:nvPr/>
        </p:nvCxnSpPr>
        <p:spPr>
          <a:xfrm>
            <a:off x="3621019" y="1500188"/>
            <a:ext cx="0" cy="4633913"/>
          </a:xfrm>
          <a:prstGeom prst="straightConnector1">
            <a:avLst/>
          </a:prstGeom>
          <a:solidFill>
            <a:srgbClr val="FFCC00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3" name="Google Shape;263;p24"/>
          <p:cNvSpPr/>
          <p:nvPr/>
        </p:nvSpPr>
        <p:spPr>
          <a:xfrm>
            <a:off x="2626456" y="5219207"/>
            <a:ext cx="870506" cy="915667"/>
          </a:xfrm>
          <a:custGeom>
            <a:avLst/>
            <a:gdLst/>
            <a:ahLst/>
            <a:cxnLst/>
            <a:rect l="l" t="t" r="r" b="b"/>
            <a:pathLst>
              <a:path w="5127" h="5401" extrusionOk="0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dt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ft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ft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dt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g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"/>
          <p:cNvSpPr txBox="1">
            <a:spLocks noGrp="1"/>
          </p:cNvSpPr>
          <p:nvPr>
            <p:ph type="ctrTitle"/>
          </p:nvPr>
        </p:nvSpPr>
        <p:spPr>
          <a:xfrm>
            <a:off x="660400" y="3104357"/>
            <a:ext cx="4830133" cy="117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Incremental Sales Analysis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3" name="Google Shape;273;p1"/>
          <p:cNvSpPr>
            <a:spLocks noGrp="1"/>
          </p:cNvSpPr>
          <p:nvPr>
            <p:ph type="subTitle" idx="4"/>
          </p:nvPr>
        </p:nvSpPr>
        <p:spPr>
          <a:xfrm>
            <a:off x="762211" y="4624067"/>
            <a:ext cx="2860040" cy="514293"/>
          </a:xfrm>
          <a:prstGeom prst="roundRect">
            <a:avLst>
              <a:gd name="adj" fmla="val 50000"/>
            </a:avLst>
          </a:prstGeom>
          <a:solidFill>
            <a:srgbClr val="D6DFFA"/>
          </a:solidFill>
          <a:ln>
            <a:noFill/>
          </a:ln>
        </p:spPr>
        <p:txBody>
          <a:bodyPr spcFirstLastPara="1" wrap="square" lIns="180000" tIns="108000" rIns="180000" bIns="1080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495" b="1">
                <a:latin typeface="Rockwell"/>
                <a:ea typeface="Rockwell"/>
                <a:cs typeface="Rockwell"/>
                <a:sym typeface="Rockwell"/>
              </a:rPr>
              <a:t>Date: 06/15/23</a:t>
            </a:r>
            <a:endParaRPr sz="1495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4" name="Google Shape;274;p1"/>
          <p:cNvSpPr txBox="1"/>
          <p:nvPr/>
        </p:nvSpPr>
        <p:spPr>
          <a:xfrm>
            <a:off x="660400" y="2172425"/>
            <a:ext cx="33282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3E6"/>
              </a:buClr>
              <a:buSzPts val="6600"/>
              <a:buFont typeface="Arial"/>
              <a:buNone/>
            </a:pPr>
            <a:r>
              <a:rPr lang="en-US" sz="6600" b="1">
                <a:solidFill>
                  <a:srgbClr val="4743E6"/>
                </a:solidFill>
                <a:latin typeface="Rockwell"/>
                <a:ea typeface="Rockwell"/>
                <a:cs typeface="Rockwell"/>
                <a:sym typeface="Rockwell"/>
              </a:rPr>
              <a:t>Pattern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275" name="Google Shape;275;p1"/>
          <p:cNvGrpSpPr/>
          <p:nvPr/>
        </p:nvGrpSpPr>
        <p:grpSpPr>
          <a:xfrm>
            <a:off x="875031" y="-691252"/>
            <a:ext cx="4460537" cy="691252"/>
            <a:chOff x="1101012" y="2911151"/>
            <a:chExt cx="9573211" cy="1483567"/>
          </a:xfrm>
        </p:grpSpPr>
        <p:sp>
          <p:nvSpPr>
            <p:cNvPr id="276" name="Google Shape;276;p1"/>
            <p:cNvSpPr/>
            <p:nvPr/>
          </p:nvSpPr>
          <p:spPr>
            <a:xfrm>
              <a:off x="5551715" y="3069771"/>
              <a:ext cx="643813" cy="6438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6447454" y="3069771"/>
              <a:ext cx="643813" cy="643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7343193" y="3069771"/>
              <a:ext cx="643813" cy="6438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8238932" y="3069771"/>
              <a:ext cx="643813" cy="643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9134671" y="3069771"/>
              <a:ext cx="643813" cy="6438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10030410" y="3069771"/>
              <a:ext cx="643813" cy="6438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101012" y="3069771"/>
              <a:ext cx="643813" cy="643813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1996751" y="3069771"/>
              <a:ext cx="643813" cy="64381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2892490" y="3069771"/>
              <a:ext cx="643813" cy="64381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3788229" y="3069771"/>
              <a:ext cx="643813" cy="64381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6" name="Google Shape;286;p1"/>
            <p:cNvCxnSpPr/>
            <p:nvPr/>
          </p:nvCxnSpPr>
          <p:spPr>
            <a:xfrm>
              <a:off x="4982546" y="2911151"/>
              <a:ext cx="0" cy="1483567"/>
            </a:xfrm>
            <a:prstGeom prst="straightConnector1">
              <a:avLst/>
            </a:prstGeom>
            <a:noFill/>
            <a:ln w="9525" cap="flat" cmpd="sng">
              <a:solidFill>
                <a:srgbClr val="9696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1"/>
          <p:cNvSpPr txBox="1">
            <a:spLocks noGrp="1"/>
          </p:cNvSpPr>
          <p:nvPr>
            <p:ph type="title"/>
          </p:nvPr>
        </p:nvSpPr>
        <p:spPr>
          <a:xfrm>
            <a:off x="6920225" y="3711075"/>
            <a:ext cx="4598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Matching Process  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14" name="Google Shape;514;p11"/>
          <p:cNvSpPr txBox="1">
            <a:spLocks noGrp="1"/>
          </p:cNvSpPr>
          <p:nvPr>
            <p:ph type="body" idx="1"/>
          </p:nvPr>
        </p:nvSpPr>
        <p:spPr>
          <a:xfrm>
            <a:off x="7119375" y="4135800"/>
            <a:ext cx="4399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>
                <a:latin typeface="Arial Rounded"/>
                <a:ea typeface="Arial Rounded"/>
                <a:cs typeface="Arial Rounded"/>
                <a:sym typeface="Arial Rounded"/>
              </a:rPr>
              <a:t>Keywords: Information Collection, Matching</a:t>
            </a:r>
            <a:endParaRPr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15" name="Google Shape;515;p11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516" name="Google Shape;516;p11"/>
          <p:cNvSpPr txBox="1"/>
          <p:nvPr/>
        </p:nvSpPr>
        <p:spPr>
          <a:xfrm>
            <a:off x="10243426" y="2704650"/>
            <a:ext cx="12753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3E6"/>
              </a:buClr>
              <a:buSzPts val="6600"/>
              <a:buFont typeface="Arial"/>
              <a:buNone/>
            </a:pPr>
            <a:r>
              <a:rPr lang="en-US" sz="6600" b="1">
                <a:solidFill>
                  <a:srgbClr val="4743E6"/>
                </a:solidFill>
                <a:latin typeface="Arial Rounded"/>
                <a:ea typeface="Arial Rounded"/>
                <a:cs typeface="Arial Rounded"/>
                <a:sym typeface="Arial Rounded"/>
              </a:rPr>
              <a:t>03</a:t>
            </a:r>
            <a:endParaRPr sz="6600" b="1">
              <a:solidFill>
                <a:srgbClr val="4743E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2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522" name="Google Shape;522;p12"/>
          <p:cNvSpPr/>
          <p:nvPr/>
        </p:nvSpPr>
        <p:spPr>
          <a:xfrm>
            <a:off x="552407" y="6221475"/>
            <a:ext cx="609685" cy="434849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12"/>
          <p:cNvGrpSpPr/>
          <p:nvPr/>
        </p:nvGrpSpPr>
        <p:grpSpPr>
          <a:xfrm>
            <a:off x="463287" y="123725"/>
            <a:ext cx="10948413" cy="428625"/>
            <a:chOff x="463287" y="123725"/>
            <a:chExt cx="10948413" cy="428625"/>
          </a:xfrm>
        </p:grpSpPr>
        <p:sp>
          <p:nvSpPr>
            <p:cNvPr id="524" name="Google Shape;524;p12"/>
            <p:cNvSpPr/>
            <p:nvPr/>
          </p:nvSpPr>
          <p:spPr>
            <a:xfrm>
              <a:off x="3275775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Overview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93720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73323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4977E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Solution</a:t>
              </a: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5304038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Model 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528" name="Google Shape;528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287" y="123725"/>
              <a:ext cx="2857500" cy="42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9" name="Google Shape;529;p12"/>
          <p:cNvSpPr txBox="1">
            <a:spLocks noGrp="1"/>
          </p:cNvSpPr>
          <p:nvPr>
            <p:ph type="title"/>
          </p:nvPr>
        </p:nvSpPr>
        <p:spPr>
          <a:xfrm>
            <a:off x="463275" y="695288"/>
            <a:ext cx="10858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Product Classification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30" name="Google Shape;530;p12"/>
          <p:cNvSpPr/>
          <p:nvPr/>
        </p:nvSpPr>
        <p:spPr>
          <a:xfrm rot="10800000" flipH="1">
            <a:off x="463238" y="1118591"/>
            <a:ext cx="10948500" cy="2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1" name="Google Shape;531;p12"/>
          <p:cNvGrpSpPr/>
          <p:nvPr/>
        </p:nvGrpSpPr>
        <p:grpSpPr>
          <a:xfrm>
            <a:off x="1993363" y="1545725"/>
            <a:ext cx="8370000" cy="4795550"/>
            <a:chOff x="1921850" y="1425925"/>
            <a:chExt cx="8370000" cy="4795550"/>
          </a:xfrm>
        </p:grpSpPr>
        <p:pic>
          <p:nvPicPr>
            <p:cNvPr id="532" name="Google Shape;532;p12" descr="A picture containing text, screenshot, web page, online advertising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21850" y="1733725"/>
              <a:ext cx="6560075" cy="4487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12"/>
            <p:cNvSpPr txBox="1"/>
            <p:nvPr/>
          </p:nvSpPr>
          <p:spPr>
            <a:xfrm>
              <a:off x="8442625" y="1545625"/>
              <a:ext cx="157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Product Type</a:t>
              </a:r>
              <a:endParaRPr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cxnSp>
          <p:nvCxnSpPr>
            <p:cNvPr id="534" name="Google Shape;534;p12"/>
            <p:cNvCxnSpPr/>
            <p:nvPr/>
          </p:nvCxnSpPr>
          <p:spPr>
            <a:xfrm flipH="1">
              <a:off x="7278800" y="1733725"/>
              <a:ext cx="1095300" cy="1350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535" name="Google Shape;535;p12"/>
            <p:cNvSpPr/>
            <p:nvPr/>
          </p:nvSpPr>
          <p:spPr>
            <a:xfrm>
              <a:off x="4885548" y="3284075"/>
              <a:ext cx="2123700" cy="425100"/>
            </a:xfrm>
            <a:prstGeom prst="rect">
              <a:avLst/>
            </a:prstGeom>
            <a:noFill/>
            <a:ln w="31750" cap="flat" cmpd="sng">
              <a:solidFill>
                <a:srgbClr val="98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2"/>
            <p:cNvSpPr txBox="1"/>
            <p:nvPr/>
          </p:nvSpPr>
          <p:spPr>
            <a:xfrm>
              <a:off x="8168150" y="3321225"/>
              <a:ext cx="2123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Ratings &amp; Reviews</a:t>
              </a:r>
              <a:endParaRPr sz="16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cxnSp>
          <p:nvCxnSpPr>
            <p:cNvPr id="537" name="Google Shape;537;p12"/>
            <p:cNvCxnSpPr/>
            <p:nvPr/>
          </p:nvCxnSpPr>
          <p:spPr>
            <a:xfrm flipH="1">
              <a:off x="7278750" y="3484425"/>
              <a:ext cx="667800" cy="123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538" name="Google Shape;538;p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21851" y="1733725"/>
              <a:ext cx="4985639" cy="36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12"/>
            <p:cNvSpPr/>
            <p:nvPr/>
          </p:nvSpPr>
          <p:spPr>
            <a:xfrm>
              <a:off x="1921850" y="1733725"/>
              <a:ext cx="5087400" cy="318000"/>
            </a:xfrm>
            <a:prstGeom prst="rect">
              <a:avLst/>
            </a:prstGeom>
            <a:noFill/>
            <a:ln w="34925" cap="flat" cmpd="sng">
              <a:solidFill>
                <a:srgbClr val="98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2"/>
            <p:cNvSpPr txBox="1"/>
            <p:nvPr/>
          </p:nvSpPr>
          <p:spPr>
            <a:xfrm>
              <a:off x="2148000" y="1425925"/>
              <a:ext cx="79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666666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First</a:t>
              </a:r>
              <a:endParaRPr>
                <a:solidFill>
                  <a:srgbClr val="666666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541" name="Google Shape;541;p12"/>
            <p:cNvSpPr txBox="1"/>
            <p:nvPr/>
          </p:nvSpPr>
          <p:spPr>
            <a:xfrm>
              <a:off x="3790250" y="1425925"/>
              <a:ext cx="1095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666666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Second</a:t>
              </a:r>
              <a:endParaRPr>
                <a:solidFill>
                  <a:srgbClr val="666666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542" name="Google Shape;542;p12"/>
            <p:cNvSpPr txBox="1"/>
            <p:nvPr/>
          </p:nvSpPr>
          <p:spPr>
            <a:xfrm>
              <a:off x="6330188" y="1425925"/>
              <a:ext cx="66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666666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Last</a:t>
              </a:r>
              <a:endParaRPr>
                <a:solidFill>
                  <a:srgbClr val="666666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3"/>
          <p:cNvPicPr preferRelativeResize="0"/>
          <p:nvPr/>
        </p:nvPicPr>
        <p:blipFill rotWithShape="1">
          <a:blip r:embed="rId3">
            <a:alphaModFix/>
          </a:blip>
          <a:srcRect b="2439"/>
          <a:stretch/>
        </p:blipFill>
        <p:spPr>
          <a:xfrm>
            <a:off x="1162100" y="1874225"/>
            <a:ext cx="6514273" cy="45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3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549" name="Google Shape;549;p13"/>
          <p:cNvSpPr/>
          <p:nvPr/>
        </p:nvSpPr>
        <p:spPr>
          <a:xfrm>
            <a:off x="552407" y="6221475"/>
            <a:ext cx="609685" cy="434849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3"/>
          <p:cNvSpPr txBox="1"/>
          <p:nvPr/>
        </p:nvSpPr>
        <p:spPr>
          <a:xfrm>
            <a:off x="730250" y="1227734"/>
            <a:ext cx="859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Char char="●"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Analysis is limited to the </a:t>
            </a:r>
            <a:r>
              <a:rPr lang="en-US" sz="18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top 3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categories:</a:t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Char char="○"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Health &amp; Household, Clothing, Shoes &amp; Jewelry, Home &amp; Kitchen</a:t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51" name="Google Shape;551;p13"/>
          <p:cNvSpPr/>
          <p:nvPr/>
        </p:nvSpPr>
        <p:spPr>
          <a:xfrm>
            <a:off x="1162100" y="2213175"/>
            <a:ext cx="6377100" cy="646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4125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463287" y="123725"/>
            <a:ext cx="10948413" cy="428625"/>
            <a:chOff x="463287" y="123725"/>
            <a:chExt cx="10948413" cy="428625"/>
          </a:xfrm>
        </p:grpSpPr>
        <p:sp>
          <p:nvSpPr>
            <p:cNvPr id="553" name="Google Shape;553;p13"/>
            <p:cNvSpPr/>
            <p:nvPr/>
          </p:nvSpPr>
          <p:spPr>
            <a:xfrm>
              <a:off x="3275775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Overview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93720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73323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Solution</a:t>
              </a: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5304038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Model 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557" name="Google Shape;55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287" y="123725"/>
              <a:ext cx="2857500" cy="42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Google Shape;558;p13"/>
          <p:cNvSpPr txBox="1">
            <a:spLocks noGrp="1"/>
          </p:cNvSpPr>
          <p:nvPr>
            <p:ph type="title"/>
          </p:nvPr>
        </p:nvSpPr>
        <p:spPr>
          <a:xfrm>
            <a:off x="463275" y="695288"/>
            <a:ext cx="10858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Product Classification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59" name="Google Shape;559;p13"/>
          <p:cNvSpPr/>
          <p:nvPr/>
        </p:nvSpPr>
        <p:spPr>
          <a:xfrm rot="10800000" flipH="1">
            <a:off x="463238" y="1118591"/>
            <a:ext cx="10948500" cy="2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0" name="Google Shape;560;p13"/>
          <p:cNvCxnSpPr/>
          <p:nvPr/>
        </p:nvCxnSpPr>
        <p:spPr>
          <a:xfrm>
            <a:off x="3099175" y="2775550"/>
            <a:ext cx="970800" cy="72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61" name="Google Shape;561;p13"/>
          <p:cNvGrpSpPr/>
          <p:nvPr/>
        </p:nvGrpSpPr>
        <p:grpSpPr>
          <a:xfrm>
            <a:off x="2983524" y="3538025"/>
            <a:ext cx="2777103" cy="1993843"/>
            <a:chOff x="2983524" y="3538025"/>
            <a:chExt cx="2777103" cy="1993843"/>
          </a:xfrm>
        </p:grpSpPr>
        <p:pic>
          <p:nvPicPr>
            <p:cNvPr id="562" name="Google Shape;562;p13"/>
            <p:cNvPicPr preferRelativeResize="0"/>
            <p:nvPr/>
          </p:nvPicPr>
          <p:blipFill rotWithShape="1">
            <a:blip r:embed="rId5">
              <a:alphaModFix/>
            </a:blip>
            <a:srcRect l="20075" t="21660" r="23596" b="23819"/>
            <a:stretch/>
          </p:blipFill>
          <p:spPr>
            <a:xfrm>
              <a:off x="3099175" y="3538025"/>
              <a:ext cx="2661452" cy="1993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Google Shape;563;p13"/>
            <p:cNvSpPr txBox="1"/>
            <p:nvPr/>
          </p:nvSpPr>
          <p:spPr>
            <a:xfrm>
              <a:off x="2983524" y="4682050"/>
              <a:ext cx="1202100" cy="153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rial Rounded"/>
                  <a:ea typeface="Arial Rounded"/>
                  <a:cs typeface="Arial Rounded"/>
                  <a:sym typeface="Arial Rounded"/>
                </a:rPr>
                <a:t>Kitchen &amp; Dining</a:t>
              </a:r>
              <a:endParaRPr sz="10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564" name="Google Shape;564;p13"/>
            <p:cNvSpPr txBox="1"/>
            <p:nvPr/>
          </p:nvSpPr>
          <p:spPr>
            <a:xfrm>
              <a:off x="4910725" y="4458000"/>
              <a:ext cx="849900" cy="153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rial Rounded"/>
                  <a:ea typeface="Arial Rounded"/>
                  <a:cs typeface="Arial Rounded"/>
                  <a:sym typeface="Arial Rounded"/>
                </a:rPr>
                <a:t>Furniture</a:t>
              </a:r>
              <a:endParaRPr sz="10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</p:grpSp>
      <p:cxnSp>
        <p:nvCxnSpPr>
          <p:cNvPr id="565" name="Google Shape;565;p13"/>
          <p:cNvCxnSpPr/>
          <p:nvPr/>
        </p:nvCxnSpPr>
        <p:spPr>
          <a:xfrm>
            <a:off x="5311875" y="2663575"/>
            <a:ext cx="1110600" cy="6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66" name="Google Shape;566;p13"/>
          <p:cNvGrpSpPr/>
          <p:nvPr/>
        </p:nvGrpSpPr>
        <p:grpSpPr>
          <a:xfrm>
            <a:off x="6310275" y="3423175"/>
            <a:ext cx="2661452" cy="2452222"/>
            <a:chOff x="6310275" y="3423175"/>
            <a:chExt cx="2661452" cy="2452222"/>
          </a:xfrm>
        </p:grpSpPr>
        <p:pic>
          <p:nvPicPr>
            <p:cNvPr id="567" name="Google Shape;567;p13"/>
            <p:cNvPicPr preferRelativeResize="0"/>
            <p:nvPr/>
          </p:nvPicPr>
          <p:blipFill rotWithShape="1">
            <a:blip r:embed="rId6">
              <a:alphaModFix/>
            </a:blip>
            <a:srcRect l="22839" t="16849" r="22428" b="17995"/>
            <a:stretch/>
          </p:blipFill>
          <p:spPr>
            <a:xfrm>
              <a:off x="6310275" y="3423175"/>
              <a:ext cx="2661452" cy="2452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Google Shape;568;p13"/>
            <p:cNvSpPr txBox="1"/>
            <p:nvPr/>
          </p:nvSpPr>
          <p:spPr>
            <a:xfrm>
              <a:off x="7442975" y="5167500"/>
              <a:ext cx="849900" cy="153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rial Rounded"/>
                  <a:ea typeface="Arial Rounded"/>
                  <a:cs typeface="Arial Rounded"/>
                  <a:sym typeface="Arial Rounded"/>
                </a:rPr>
                <a:t>Men (Socks)</a:t>
              </a:r>
              <a:endParaRPr sz="10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569" name="Google Shape;569;p13"/>
            <p:cNvSpPr txBox="1"/>
            <p:nvPr/>
          </p:nvSpPr>
          <p:spPr>
            <a:xfrm>
              <a:off x="6779675" y="3637600"/>
              <a:ext cx="663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rial Rounded"/>
                  <a:ea typeface="Arial Rounded"/>
                  <a:cs typeface="Arial Rounded"/>
                  <a:sym typeface="Arial Rounded"/>
                </a:rPr>
                <a:t>Women (Socks)</a:t>
              </a:r>
              <a:endParaRPr sz="10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570" name="Google Shape;570;p13"/>
            <p:cNvSpPr txBox="1"/>
            <p:nvPr/>
          </p:nvSpPr>
          <p:spPr>
            <a:xfrm>
              <a:off x="6482600" y="5013600"/>
              <a:ext cx="609600" cy="153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rial Rounded"/>
                  <a:ea typeface="Arial Rounded"/>
                  <a:cs typeface="Arial Rounded"/>
                  <a:sym typeface="Arial Rounded"/>
                </a:rPr>
                <a:t>(Socks)</a:t>
              </a:r>
              <a:endParaRPr sz="10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</p:grpSp>
      <p:grpSp>
        <p:nvGrpSpPr>
          <p:cNvPr id="571" name="Google Shape;571;p13"/>
          <p:cNvGrpSpPr/>
          <p:nvPr/>
        </p:nvGrpSpPr>
        <p:grpSpPr>
          <a:xfrm>
            <a:off x="8660325" y="2023913"/>
            <a:ext cx="2661452" cy="2490688"/>
            <a:chOff x="10654850" y="2247938"/>
            <a:chExt cx="2661452" cy="2490688"/>
          </a:xfrm>
        </p:grpSpPr>
        <p:pic>
          <p:nvPicPr>
            <p:cNvPr id="572" name="Google Shape;572;p13"/>
            <p:cNvPicPr preferRelativeResize="0"/>
            <p:nvPr/>
          </p:nvPicPr>
          <p:blipFill rotWithShape="1">
            <a:blip r:embed="rId7">
              <a:alphaModFix/>
            </a:blip>
            <a:srcRect l="17892" t="16043" r="26968" b="18123"/>
            <a:stretch/>
          </p:blipFill>
          <p:spPr>
            <a:xfrm>
              <a:off x="10654850" y="2247938"/>
              <a:ext cx="2661452" cy="2459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p13"/>
            <p:cNvSpPr txBox="1"/>
            <p:nvPr/>
          </p:nvSpPr>
          <p:spPr>
            <a:xfrm>
              <a:off x="11586500" y="2315050"/>
              <a:ext cx="11202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rial Rounded"/>
                  <a:ea typeface="Arial Rounded"/>
                  <a:cs typeface="Arial Rounded"/>
                  <a:sym typeface="Arial Rounded"/>
                </a:rPr>
                <a:t>Diet &amp; Sports Nutrition</a:t>
              </a:r>
              <a:endParaRPr sz="10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574" name="Google Shape;574;p13"/>
            <p:cNvSpPr txBox="1"/>
            <p:nvPr/>
          </p:nvSpPr>
          <p:spPr>
            <a:xfrm>
              <a:off x="12706700" y="2467750"/>
              <a:ext cx="6096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rial Rounded"/>
                  <a:ea typeface="Arial Rounded"/>
                  <a:cs typeface="Arial Rounded"/>
                  <a:sym typeface="Arial Rounded"/>
                </a:rPr>
                <a:t>Health Care</a:t>
              </a:r>
              <a:endParaRPr sz="10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575" name="Google Shape;575;p13"/>
            <p:cNvSpPr txBox="1"/>
            <p:nvPr/>
          </p:nvSpPr>
          <p:spPr>
            <a:xfrm>
              <a:off x="10706400" y="4276925"/>
              <a:ext cx="1110600" cy="461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Arial Rounded"/>
                  <a:ea typeface="Arial Rounded"/>
                  <a:cs typeface="Arial Rounded"/>
                  <a:sym typeface="Arial Rounded"/>
                </a:rPr>
                <a:t>Vitamins,     Minerals &amp;    Supplements</a:t>
              </a:r>
              <a:endParaRPr sz="10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</p:grpSp>
      <p:cxnSp>
        <p:nvCxnSpPr>
          <p:cNvPr id="576" name="Google Shape;576;p13"/>
          <p:cNvCxnSpPr/>
          <p:nvPr/>
        </p:nvCxnSpPr>
        <p:spPr>
          <a:xfrm>
            <a:off x="7912875" y="2302625"/>
            <a:ext cx="1120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51512a860e_4_4"/>
          <p:cNvSpPr txBox="1">
            <a:spLocks noGrp="1"/>
          </p:cNvSpPr>
          <p:nvPr>
            <p:ph type="sldNum" idx="12"/>
          </p:nvPr>
        </p:nvSpPr>
        <p:spPr>
          <a:xfrm>
            <a:off x="8863877" y="6370675"/>
            <a:ext cx="2661300" cy="21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583" name="Google Shape;583;g251512a860e_4_4"/>
          <p:cNvGrpSpPr/>
          <p:nvPr/>
        </p:nvGrpSpPr>
        <p:grpSpPr>
          <a:xfrm>
            <a:off x="463287" y="123725"/>
            <a:ext cx="10948413" cy="428625"/>
            <a:chOff x="463287" y="123725"/>
            <a:chExt cx="10948413" cy="428625"/>
          </a:xfrm>
        </p:grpSpPr>
        <p:sp>
          <p:nvSpPr>
            <p:cNvPr id="584" name="Google Shape;584;g251512a860e_4_4"/>
            <p:cNvSpPr/>
            <p:nvPr/>
          </p:nvSpPr>
          <p:spPr>
            <a:xfrm>
              <a:off x="3275775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Overview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5" name="Google Shape;585;g251512a860e_4_4"/>
            <p:cNvSpPr/>
            <p:nvPr/>
          </p:nvSpPr>
          <p:spPr>
            <a:xfrm>
              <a:off x="93720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6" name="Google Shape;586;g251512a860e_4_4"/>
            <p:cNvSpPr/>
            <p:nvPr/>
          </p:nvSpPr>
          <p:spPr>
            <a:xfrm>
              <a:off x="73323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Solution</a:t>
              </a: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87" name="Google Shape;587;g251512a860e_4_4"/>
            <p:cNvSpPr/>
            <p:nvPr/>
          </p:nvSpPr>
          <p:spPr>
            <a:xfrm>
              <a:off x="5304038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Model 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588" name="Google Shape;588;g251512a860e_4_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287" y="123725"/>
              <a:ext cx="2857500" cy="42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9" name="Google Shape;589;g251512a860e_4_4"/>
          <p:cNvSpPr txBox="1">
            <a:spLocks noGrp="1"/>
          </p:cNvSpPr>
          <p:nvPr>
            <p:ph type="title"/>
          </p:nvPr>
        </p:nvSpPr>
        <p:spPr>
          <a:xfrm>
            <a:off x="463275" y="695288"/>
            <a:ext cx="10858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Matching Procedure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90" name="Google Shape;590;g251512a860e_4_4"/>
          <p:cNvSpPr/>
          <p:nvPr/>
        </p:nvSpPr>
        <p:spPr>
          <a:xfrm rot="10800000" flipH="1">
            <a:off x="463238" y="1118591"/>
            <a:ext cx="10948500" cy="2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251512a860e_4_4"/>
          <p:cNvSpPr txBox="1"/>
          <p:nvPr/>
        </p:nvSpPr>
        <p:spPr>
          <a:xfrm>
            <a:off x="463275" y="1273250"/>
            <a:ext cx="10948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Char char="●"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Matched products based on </a:t>
            </a:r>
            <a:r>
              <a:rPr lang="en-US" sz="18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similarity score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(or </a:t>
            </a:r>
            <a:r>
              <a:rPr lang="en-US" sz="18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propensity score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).</a:t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Char char="●"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Similarity score is calculated between each product using </a:t>
            </a:r>
            <a:r>
              <a:rPr lang="en-US" sz="18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Model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and </a:t>
            </a:r>
            <a:r>
              <a:rPr lang="en-US" sz="18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Manual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Method.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92" name="Google Shape;592;g251512a860e_4_4"/>
          <p:cNvPicPr preferRelativeResize="0"/>
          <p:nvPr/>
        </p:nvPicPr>
        <p:blipFill rotWithShape="1">
          <a:blip r:embed="rId4">
            <a:alphaModFix/>
          </a:blip>
          <a:srcRect l="626"/>
          <a:stretch/>
        </p:blipFill>
        <p:spPr>
          <a:xfrm>
            <a:off x="1201511" y="2012159"/>
            <a:ext cx="9788978" cy="11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51512a860e_4_4"/>
          <p:cNvSpPr txBox="1"/>
          <p:nvPr/>
        </p:nvSpPr>
        <p:spPr>
          <a:xfrm>
            <a:off x="9011175" y="2012150"/>
            <a:ext cx="150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Basic Information</a:t>
            </a:r>
            <a:endParaRPr sz="1000" b="1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of Each Product</a:t>
            </a:r>
            <a:endParaRPr sz="1000" b="1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94" name="Google Shape;594;g251512a860e_4_4"/>
          <p:cNvSpPr txBox="1"/>
          <p:nvPr/>
        </p:nvSpPr>
        <p:spPr>
          <a:xfrm>
            <a:off x="463775" y="2862675"/>
            <a:ext cx="161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Sales Information</a:t>
            </a:r>
            <a:endParaRPr sz="1000" b="1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of Each Product</a:t>
            </a:r>
            <a:endParaRPr sz="1000" b="1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595" name="Google Shape;595;g251512a860e_4_4"/>
          <p:cNvCxnSpPr>
            <a:stCxn id="594" idx="0"/>
          </p:cNvCxnSpPr>
          <p:nvPr/>
        </p:nvCxnSpPr>
        <p:spPr>
          <a:xfrm rot="-5400000">
            <a:off x="1313075" y="2595075"/>
            <a:ext cx="224100" cy="311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g251512a860e_4_4"/>
          <p:cNvCxnSpPr/>
          <p:nvPr/>
        </p:nvCxnSpPr>
        <p:spPr>
          <a:xfrm rot="10800000" flipH="1">
            <a:off x="8364075" y="2277650"/>
            <a:ext cx="647100" cy="16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7" name="Google Shape;597;g251512a860e_4_4"/>
          <p:cNvSpPr/>
          <p:nvPr/>
        </p:nvSpPr>
        <p:spPr>
          <a:xfrm>
            <a:off x="7037200" y="6369775"/>
            <a:ext cx="2106000" cy="3540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Control Group</a:t>
            </a:r>
            <a:endParaRPr sz="16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98" name="Google Shape;598;g251512a860e_4_4"/>
          <p:cNvSpPr/>
          <p:nvPr/>
        </p:nvSpPr>
        <p:spPr>
          <a:xfrm>
            <a:off x="7037200" y="3339400"/>
            <a:ext cx="2106000" cy="3540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Treatment Group</a:t>
            </a:r>
            <a:endParaRPr sz="16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99" name="Google Shape;599;g251512a860e_4_4"/>
          <p:cNvSpPr/>
          <p:nvPr/>
        </p:nvSpPr>
        <p:spPr>
          <a:xfrm>
            <a:off x="7527250" y="4792063"/>
            <a:ext cx="1125900" cy="428700"/>
          </a:xfrm>
          <a:prstGeom prst="roundRect">
            <a:avLst>
              <a:gd name="adj" fmla="val 16667"/>
            </a:avLst>
          </a:prstGeom>
          <a:solidFill>
            <a:srgbClr val="403DE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Matching</a:t>
            </a:r>
            <a:endParaRPr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00" name="Google Shape;600;g251512a860e_4_4"/>
          <p:cNvSpPr/>
          <p:nvPr/>
        </p:nvSpPr>
        <p:spPr>
          <a:xfrm>
            <a:off x="3321725" y="4792375"/>
            <a:ext cx="1611600" cy="428700"/>
          </a:xfrm>
          <a:prstGeom prst="roundRect">
            <a:avLst>
              <a:gd name="adj" fmla="val 16667"/>
            </a:avLst>
          </a:prstGeom>
          <a:solidFill>
            <a:srgbClr val="4977E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Similarity Score</a:t>
            </a:r>
            <a:endParaRPr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01" name="Google Shape;601;g251512a860e_4_4"/>
          <p:cNvSpPr/>
          <p:nvPr/>
        </p:nvSpPr>
        <p:spPr>
          <a:xfrm>
            <a:off x="463775" y="4230013"/>
            <a:ext cx="2028000" cy="43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 1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Model: </a:t>
            </a:r>
            <a:r>
              <a:rPr lang="en-US" b="1">
                <a:latin typeface="Rockwell"/>
                <a:ea typeface="Rockwell"/>
                <a:cs typeface="Rockwell"/>
                <a:sym typeface="Rockwell"/>
              </a:rPr>
              <a:t>Probability</a:t>
            </a:r>
            <a:endParaRPr b="1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02" name="Google Shape;602;g251512a860e_4_4"/>
          <p:cNvSpPr/>
          <p:nvPr/>
        </p:nvSpPr>
        <p:spPr>
          <a:xfrm>
            <a:off x="463250" y="5440813"/>
            <a:ext cx="2028000" cy="43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 2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ckwell"/>
                <a:ea typeface="Rockwell"/>
                <a:cs typeface="Rockwell"/>
                <a:sym typeface="Rockwell"/>
              </a:rPr>
              <a:t>Manual Calculation</a:t>
            </a:r>
            <a:endParaRPr b="1"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603" name="Google Shape;603;g251512a860e_4_4"/>
          <p:cNvCxnSpPr>
            <a:stCxn id="601" idx="3"/>
            <a:endCxn id="600" idx="0"/>
          </p:cNvCxnSpPr>
          <p:nvPr/>
        </p:nvCxnSpPr>
        <p:spPr>
          <a:xfrm>
            <a:off x="2491775" y="4447513"/>
            <a:ext cx="1635900" cy="345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g251512a860e_4_4"/>
          <p:cNvCxnSpPr>
            <a:stCxn id="602" idx="3"/>
            <a:endCxn id="600" idx="2"/>
          </p:cNvCxnSpPr>
          <p:nvPr/>
        </p:nvCxnSpPr>
        <p:spPr>
          <a:xfrm rot="10800000" flipH="1">
            <a:off x="2491250" y="5221213"/>
            <a:ext cx="1636200" cy="437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" name="Google Shape;605;g251512a860e_4_4"/>
          <p:cNvSpPr txBox="1"/>
          <p:nvPr/>
        </p:nvSpPr>
        <p:spPr>
          <a:xfrm>
            <a:off x="2503925" y="4128000"/>
            <a:ext cx="16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ckwell"/>
                <a:ea typeface="Rockwell"/>
                <a:cs typeface="Rockwell"/>
                <a:sym typeface="Rockwell"/>
              </a:rPr>
              <a:t>Logistic Regression</a:t>
            </a:r>
            <a:endParaRPr sz="11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06" name="Google Shape;606;g251512a860e_4_4"/>
          <p:cNvSpPr txBox="1"/>
          <p:nvPr/>
        </p:nvSpPr>
        <p:spPr>
          <a:xfrm>
            <a:off x="2491250" y="5658325"/>
            <a:ext cx="161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Linalg Method + Jaccard Similarity </a:t>
            </a:r>
            <a:endParaRPr sz="1100"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607" name="Google Shape;607;g251512a860e_4_4"/>
          <p:cNvCxnSpPr>
            <a:stCxn id="600" idx="3"/>
            <a:endCxn id="599" idx="1"/>
          </p:cNvCxnSpPr>
          <p:nvPr/>
        </p:nvCxnSpPr>
        <p:spPr>
          <a:xfrm>
            <a:off x="4933325" y="5006725"/>
            <a:ext cx="25938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" name="Google Shape;608;g251512a860e_4_4"/>
          <p:cNvSpPr txBox="1"/>
          <p:nvPr/>
        </p:nvSpPr>
        <p:spPr>
          <a:xfrm>
            <a:off x="5522725" y="4618438"/>
            <a:ext cx="141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KNN </a:t>
            </a:r>
            <a:endParaRPr sz="15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09" name="Google Shape;609;g251512a860e_4_4"/>
          <p:cNvSpPr txBox="1"/>
          <p:nvPr/>
        </p:nvSpPr>
        <p:spPr>
          <a:xfrm>
            <a:off x="5522738" y="4965450"/>
            <a:ext cx="141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Minimize </a:t>
            </a:r>
            <a:endParaRPr sz="15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10" name="Google Shape;610;g251512a860e_4_4"/>
          <p:cNvSpPr/>
          <p:nvPr/>
        </p:nvSpPr>
        <p:spPr>
          <a:xfrm>
            <a:off x="10285800" y="4792063"/>
            <a:ext cx="1125900" cy="42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ckwell"/>
                <a:ea typeface="Rockwell"/>
                <a:cs typeface="Rockwell"/>
                <a:sym typeface="Rockwell"/>
              </a:rPr>
              <a:t>DID</a:t>
            </a:r>
            <a:endParaRPr b="1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11" name="Google Shape;611;g251512a860e_4_4"/>
          <p:cNvSpPr txBox="1">
            <a:spLocks noGrp="1"/>
          </p:cNvSpPr>
          <p:nvPr>
            <p:ph type="sldNum" idx="12"/>
          </p:nvPr>
        </p:nvSpPr>
        <p:spPr>
          <a:xfrm>
            <a:off x="11863152" y="6546963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612" name="Google Shape;612;g251512a860e_4_4"/>
          <p:cNvGrpSpPr/>
          <p:nvPr/>
        </p:nvGrpSpPr>
        <p:grpSpPr>
          <a:xfrm>
            <a:off x="5392916" y="3901705"/>
            <a:ext cx="5394551" cy="634536"/>
            <a:chOff x="7517401" y="5708438"/>
            <a:chExt cx="5202074" cy="817175"/>
          </a:xfrm>
        </p:grpSpPr>
        <p:pic>
          <p:nvPicPr>
            <p:cNvPr id="613" name="Google Shape;613;g251512a860e_4_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17401" y="5937587"/>
              <a:ext cx="4985639" cy="36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g251512a860e_4_4"/>
            <p:cNvSpPr txBox="1"/>
            <p:nvPr/>
          </p:nvSpPr>
          <p:spPr>
            <a:xfrm flipH="1">
              <a:off x="7607150" y="5708438"/>
              <a:ext cx="11748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First Category</a:t>
              </a:r>
              <a:endParaRPr/>
            </a:p>
          </p:txBody>
        </p:sp>
        <p:sp>
          <p:nvSpPr>
            <p:cNvPr id="615" name="Google Shape;615;g251512a860e_4_4"/>
            <p:cNvSpPr txBox="1"/>
            <p:nvPr/>
          </p:nvSpPr>
          <p:spPr>
            <a:xfrm flipH="1">
              <a:off x="9366725" y="5708438"/>
              <a:ext cx="12870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Second Category</a:t>
              </a:r>
              <a:endParaRPr/>
            </a:p>
          </p:txBody>
        </p:sp>
        <p:sp>
          <p:nvSpPr>
            <p:cNvPr id="616" name="Google Shape;616;g251512a860e_4_4"/>
            <p:cNvSpPr txBox="1"/>
            <p:nvPr/>
          </p:nvSpPr>
          <p:spPr>
            <a:xfrm flipH="1">
              <a:off x="11544675" y="5708438"/>
              <a:ext cx="11748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Last Category</a:t>
              </a:r>
              <a:endParaRPr/>
            </a:p>
          </p:txBody>
        </p:sp>
        <p:sp>
          <p:nvSpPr>
            <p:cNvPr id="617" name="Google Shape;617;g251512a860e_4_4"/>
            <p:cNvSpPr/>
            <p:nvPr/>
          </p:nvSpPr>
          <p:spPr>
            <a:xfrm>
              <a:off x="10444238" y="6175838"/>
              <a:ext cx="1581150" cy="349775"/>
            </a:xfrm>
            <a:custGeom>
              <a:avLst/>
              <a:gdLst/>
              <a:ahLst/>
              <a:cxnLst/>
              <a:rect l="l" t="t" r="r" b="b"/>
              <a:pathLst>
                <a:path w="63246" h="13991" extrusionOk="0">
                  <a:moveTo>
                    <a:pt x="63246" y="0"/>
                  </a:moveTo>
                  <a:cubicBezTo>
                    <a:pt x="58843" y="2328"/>
                    <a:pt x="47371" y="13801"/>
                    <a:pt x="36830" y="13970"/>
                  </a:cubicBezTo>
                  <a:cubicBezTo>
                    <a:pt x="26289" y="14139"/>
                    <a:pt x="6138" y="3175"/>
                    <a:pt x="0" y="101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18" name="Google Shape;618;g251512a860e_4_4"/>
            <p:cNvSpPr/>
            <p:nvPr/>
          </p:nvSpPr>
          <p:spPr>
            <a:xfrm>
              <a:off x="8144950" y="6175825"/>
              <a:ext cx="1581150" cy="349775"/>
            </a:xfrm>
            <a:custGeom>
              <a:avLst/>
              <a:gdLst/>
              <a:ahLst/>
              <a:cxnLst/>
              <a:rect l="l" t="t" r="r" b="b"/>
              <a:pathLst>
                <a:path w="63246" h="13991" extrusionOk="0">
                  <a:moveTo>
                    <a:pt x="63246" y="0"/>
                  </a:moveTo>
                  <a:cubicBezTo>
                    <a:pt x="58843" y="2328"/>
                    <a:pt x="47371" y="13801"/>
                    <a:pt x="36830" y="13970"/>
                  </a:cubicBezTo>
                  <a:cubicBezTo>
                    <a:pt x="26289" y="14139"/>
                    <a:pt x="6138" y="3175"/>
                    <a:pt x="0" y="101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cxnSp>
        <p:nvCxnSpPr>
          <p:cNvPr id="619" name="Google Shape;619;g251512a860e_4_4"/>
          <p:cNvCxnSpPr>
            <a:stCxn id="599" idx="3"/>
            <a:endCxn id="610" idx="1"/>
          </p:cNvCxnSpPr>
          <p:nvPr/>
        </p:nvCxnSpPr>
        <p:spPr>
          <a:xfrm>
            <a:off x="8653150" y="5006413"/>
            <a:ext cx="163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0" name="Google Shape;620;g251512a860e_4_4"/>
          <p:cNvSpPr txBox="1"/>
          <p:nvPr/>
        </p:nvSpPr>
        <p:spPr>
          <a:xfrm>
            <a:off x="7236576" y="5319100"/>
            <a:ext cx="2106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ckwell"/>
              <a:buChar char="●"/>
            </a:pPr>
            <a:r>
              <a:rPr lang="en-US"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Prioritizes matching within the smallest category.</a:t>
            </a:r>
            <a:endParaRPr sz="12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21" name="Google Shape;621;g251512a860e_4_4"/>
          <p:cNvSpPr txBox="1"/>
          <p:nvPr/>
        </p:nvSpPr>
        <p:spPr>
          <a:xfrm>
            <a:off x="2491250" y="4453513"/>
            <a:ext cx="16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ckwell"/>
                <a:ea typeface="Rockwell"/>
                <a:cs typeface="Rockwell"/>
                <a:sym typeface="Rockwell"/>
              </a:rPr>
              <a:t>(Top 3 Category)</a:t>
            </a:r>
            <a:endParaRPr sz="1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22" name="Google Shape;622;g251512a860e_4_4"/>
          <p:cNvSpPr txBox="1"/>
          <p:nvPr/>
        </p:nvSpPr>
        <p:spPr>
          <a:xfrm>
            <a:off x="8663675" y="4744538"/>
            <a:ext cx="16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Select Best Matched</a:t>
            </a:r>
            <a:endParaRPr sz="1000"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623" name="Google Shape;623;g251512a860e_4_4"/>
          <p:cNvCxnSpPr>
            <a:stCxn id="598" idx="3"/>
            <a:endCxn id="610" idx="0"/>
          </p:cNvCxnSpPr>
          <p:nvPr/>
        </p:nvCxnSpPr>
        <p:spPr>
          <a:xfrm>
            <a:off x="9143200" y="3516400"/>
            <a:ext cx="1705500" cy="12756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g251512a860e_4_4"/>
          <p:cNvCxnSpPr>
            <a:stCxn id="597" idx="3"/>
            <a:endCxn id="610" idx="2"/>
          </p:cNvCxnSpPr>
          <p:nvPr/>
        </p:nvCxnSpPr>
        <p:spPr>
          <a:xfrm rot="10800000" flipH="1">
            <a:off x="9143200" y="5220775"/>
            <a:ext cx="1705500" cy="13260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5"/>
          <p:cNvSpPr txBox="1">
            <a:spLocks noGrp="1"/>
          </p:cNvSpPr>
          <p:nvPr>
            <p:ph type="title"/>
          </p:nvPr>
        </p:nvSpPr>
        <p:spPr>
          <a:xfrm>
            <a:off x="7730974" y="3711075"/>
            <a:ext cx="3787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Results &amp; Conclusion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30" name="Google Shape;630;p15"/>
          <p:cNvSpPr txBox="1">
            <a:spLocks noGrp="1"/>
          </p:cNvSpPr>
          <p:nvPr>
            <p:ph type="body" idx="1"/>
          </p:nvPr>
        </p:nvSpPr>
        <p:spPr>
          <a:xfrm>
            <a:off x="6795684" y="4135799"/>
            <a:ext cx="47232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>
                <a:latin typeface="Arial Rounded"/>
                <a:ea typeface="Arial Rounded"/>
                <a:cs typeface="Arial Rounded"/>
                <a:sym typeface="Arial Rounded"/>
              </a:rPr>
              <a:t>Keywords: Incremental Revenue, Other Insights</a:t>
            </a:r>
            <a:endParaRPr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31" name="Google Shape;631;p15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632" name="Google Shape;632;p15"/>
          <p:cNvSpPr txBox="1"/>
          <p:nvPr/>
        </p:nvSpPr>
        <p:spPr>
          <a:xfrm>
            <a:off x="10276051" y="2704650"/>
            <a:ext cx="12426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3E6"/>
              </a:buClr>
              <a:buSzPts val="6600"/>
              <a:buFont typeface="Arial"/>
              <a:buNone/>
            </a:pPr>
            <a:r>
              <a:rPr lang="en-US" sz="6600" b="1">
                <a:solidFill>
                  <a:srgbClr val="4743E6"/>
                </a:solidFill>
                <a:latin typeface="Arial Rounded"/>
                <a:ea typeface="Arial Rounded"/>
                <a:cs typeface="Arial Rounded"/>
                <a:sym typeface="Arial Rounded"/>
              </a:rPr>
              <a:t>04</a:t>
            </a:r>
            <a:endParaRPr sz="6600" b="1">
              <a:solidFill>
                <a:srgbClr val="4743E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52524e322e_1_7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638" name="Google Shape;638;g252524e322e_1_7"/>
          <p:cNvGrpSpPr/>
          <p:nvPr/>
        </p:nvGrpSpPr>
        <p:grpSpPr>
          <a:xfrm>
            <a:off x="463287" y="123725"/>
            <a:ext cx="10948413" cy="428625"/>
            <a:chOff x="463287" y="123725"/>
            <a:chExt cx="10948413" cy="428625"/>
          </a:xfrm>
        </p:grpSpPr>
        <p:sp>
          <p:nvSpPr>
            <p:cNvPr id="639" name="Google Shape;639;g252524e322e_1_7"/>
            <p:cNvSpPr/>
            <p:nvPr/>
          </p:nvSpPr>
          <p:spPr>
            <a:xfrm>
              <a:off x="3275775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Overview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0" name="Google Shape;640;g252524e322e_1_7"/>
            <p:cNvSpPr/>
            <p:nvPr/>
          </p:nvSpPr>
          <p:spPr>
            <a:xfrm>
              <a:off x="93720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4977E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1" name="Google Shape;641;g252524e322e_1_7"/>
            <p:cNvSpPr/>
            <p:nvPr/>
          </p:nvSpPr>
          <p:spPr>
            <a:xfrm>
              <a:off x="73323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Solution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2" name="Google Shape;642;g252524e322e_1_7"/>
            <p:cNvSpPr/>
            <p:nvPr/>
          </p:nvSpPr>
          <p:spPr>
            <a:xfrm>
              <a:off x="5304038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Model 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643" name="Google Shape;643;g252524e322e_1_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287" y="123725"/>
              <a:ext cx="2857500" cy="42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4" name="Google Shape;644;g252524e322e_1_7"/>
          <p:cNvSpPr txBox="1">
            <a:spLocks noGrp="1"/>
          </p:cNvSpPr>
          <p:nvPr>
            <p:ph type="title"/>
          </p:nvPr>
        </p:nvSpPr>
        <p:spPr>
          <a:xfrm>
            <a:off x="463275" y="695288"/>
            <a:ext cx="10858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Examples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45" name="Google Shape;645;g252524e322e_1_7"/>
          <p:cNvSpPr/>
          <p:nvPr/>
        </p:nvSpPr>
        <p:spPr>
          <a:xfrm rot="10800000" flipH="1">
            <a:off x="463238" y="1118591"/>
            <a:ext cx="10948500" cy="2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252524e322e_1_7"/>
          <p:cNvSpPr txBox="1"/>
          <p:nvPr/>
        </p:nvSpPr>
        <p:spPr>
          <a:xfrm>
            <a:off x="463275" y="1273250"/>
            <a:ext cx="5001600" cy="415500"/>
          </a:xfrm>
          <a:prstGeom prst="rect">
            <a:avLst/>
          </a:prstGeom>
          <a:solidFill>
            <a:srgbClr val="4977E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Health &amp; Household</a:t>
            </a:r>
            <a:endParaRPr sz="15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47" name="Google Shape;647;g252524e322e_1_7"/>
          <p:cNvSpPr txBox="1"/>
          <p:nvPr/>
        </p:nvSpPr>
        <p:spPr>
          <a:xfrm>
            <a:off x="6410000" y="1273250"/>
            <a:ext cx="5001600" cy="415500"/>
          </a:xfrm>
          <a:prstGeom prst="rect">
            <a:avLst/>
          </a:prstGeom>
          <a:solidFill>
            <a:srgbClr val="4977E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Clothing, Shoes &amp; Jewelry</a:t>
            </a:r>
            <a:endParaRPr sz="15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648" name="Google Shape;648;g252524e322e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132" y="1688762"/>
            <a:ext cx="4050893" cy="31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52524e322e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600" y="1708250"/>
            <a:ext cx="4476949" cy="36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252524e322e_1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400" y="1999800"/>
            <a:ext cx="5798502" cy="16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252524e322e_1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850" y="4009625"/>
            <a:ext cx="1457201" cy="27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252524e322e_1_7"/>
          <p:cNvSpPr txBox="1"/>
          <p:nvPr/>
        </p:nvSpPr>
        <p:spPr>
          <a:xfrm>
            <a:off x="417050" y="3698575"/>
            <a:ext cx="112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ckwell"/>
                <a:ea typeface="Rockwell"/>
                <a:cs typeface="Rockwell"/>
                <a:sym typeface="Rockwell"/>
              </a:rPr>
              <a:t>Treat Asin</a:t>
            </a:r>
            <a:endParaRPr sz="1200" b="1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53" name="Google Shape;653;g252524e322e_1_7"/>
          <p:cNvSpPr txBox="1"/>
          <p:nvPr/>
        </p:nvSpPr>
        <p:spPr>
          <a:xfrm>
            <a:off x="1823838" y="3519475"/>
            <a:ext cx="128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ckwell"/>
                <a:ea typeface="Rockwell"/>
                <a:cs typeface="Rockwell"/>
                <a:sym typeface="Rockwell"/>
              </a:rPr>
              <a:t>Control Asin(Manual)</a:t>
            </a:r>
            <a:endParaRPr sz="1200" b="1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654" name="Google Shape;654;g252524e322e_1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06050" y="4010125"/>
            <a:ext cx="1457200" cy="2713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5" name="Google Shape;655;g252524e322e_1_7"/>
          <p:cNvGraphicFramePr/>
          <p:nvPr/>
        </p:nvGraphicFramePr>
        <p:xfrm>
          <a:off x="3222313" y="4009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{5B5DCE26-29FE-4827-B7E2-074E550262BD}</a:tableStyleId>
              </a:tblPr>
              <a:tblGrid>
                <a:gridCol w="65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ads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R-squared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P-value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7.4752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0.540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0.000***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56" name="Google Shape;656;g252524e322e_1_7"/>
          <p:cNvCxnSpPr/>
          <p:nvPr/>
        </p:nvCxnSpPr>
        <p:spPr>
          <a:xfrm>
            <a:off x="2587800" y="2068663"/>
            <a:ext cx="0" cy="14508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lgDash"/>
            <a:round/>
            <a:headEnd type="none" w="med" len="med"/>
            <a:tailEnd type="none" w="med" len="med"/>
          </a:ln>
        </p:spPr>
      </p:cxnSp>
      <p:graphicFrame>
        <p:nvGraphicFramePr>
          <p:cNvPr id="657" name="Google Shape;657;g252524e322e_1_7"/>
          <p:cNvGraphicFramePr/>
          <p:nvPr/>
        </p:nvGraphicFramePr>
        <p:xfrm>
          <a:off x="3290113" y="492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{5B5DCE26-29FE-4827-B7E2-074E550262BD}</a:tableStyleId>
              </a:tblPr>
              <a:tblGrid>
                <a:gridCol w="115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Treat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Control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Robustness Test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Y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58" name="Google Shape;658;g252524e322e_1_7"/>
          <p:cNvCxnSpPr/>
          <p:nvPr/>
        </p:nvCxnSpPr>
        <p:spPr>
          <a:xfrm>
            <a:off x="5121475" y="2088163"/>
            <a:ext cx="0" cy="14508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659" name="Google Shape;659;g252524e322e_1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65737" y="3980740"/>
            <a:ext cx="1558937" cy="27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252524e322e_1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02725" y="4009625"/>
            <a:ext cx="1662976" cy="26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252524e322e_1_7"/>
          <p:cNvSpPr txBox="1"/>
          <p:nvPr/>
        </p:nvSpPr>
        <p:spPr>
          <a:xfrm>
            <a:off x="6341538" y="3698575"/>
            <a:ext cx="112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ckwell"/>
                <a:ea typeface="Rockwell"/>
                <a:cs typeface="Rockwell"/>
                <a:sym typeface="Rockwell"/>
              </a:rPr>
              <a:t>Treat Asin</a:t>
            </a:r>
            <a:endParaRPr sz="1200" b="1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62" name="Google Shape;662;g252524e322e_1_7"/>
          <p:cNvSpPr txBox="1"/>
          <p:nvPr/>
        </p:nvSpPr>
        <p:spPr>
          <a:xfrm>
            <a:off x="7735200" y="3606175"/>
            <a:ext cx="162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ckwell"/>
                <a:ea typeface="Rockwell"/>
                <a:cs typeface="Rockwell"/>
                <a:sym typeface="Rockwell"/>
              </a:rPr>
              <a:t>Control Asin(SAME)</a:t>
            </a:r>
            <a:endParaRPr sz="1200" b="1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663" name="Google Shape;663;g252524e322e_1_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14700" y="1999788"/>
            <a:ext cx="5798523" cy="1698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4" name="Google Shape;664;g252524e322e_1_7"/>
          <p:cNvGraphicFramePr/>
          <p:nvPr/>
        </p:nvGraphicFramePr>
        <p:xfrm>
          <a:off x="9145938" y="398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{5B5DCE26-29FE-4827-B7E2-074E550262BD}</a:tableStyleId>
              </a:tblPr>
              <a:tblGrid>
                <a:gridCol w="68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ads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R-squared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P-value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4.3722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0.235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0.000***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65" name="Google Shape;665;g252524e322e_1_7"/>
          <p:cNvGraphicFramePr/>
          <p:nvPr/>
        </p:nvGraphicFramePr>
        <p:xfrm>
          <a:off x="9324688" y="492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{5B5DCE26-29FE-4827-B7E2-074E550262BD}</a:tableStyleId>
              </a:tblPr>
              <a:tblGrid>
                <a:gridCol w="115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Treat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Control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Robustness Test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Y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66" name="Google Shape;666;g252524e322e_1_7"/>
          <p:cNvCxnSpPr/>
          <p:nvPr/>
        </p:nvCxnSpPr>
        <p:spPr>
          <a:xfrm>
            <a:off x="9928213" y="2088163"/>
            <a:ext cx="0" cy="14508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"/>
          <p:cNvSpPr txBox="1">
            <a:spLocks noGrp="1"/>
          </p:cNvSpPr>
          <p:nvPr>
            <p:ph type="body" idx="1"/>
          </p:nvPr>
        </p:nvSpPr>
        <p:spPr>
          <a:xfrm>
            <a:off x="660400" y="2747480"/>
            <a:ext cx="5322837" cy="164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3E6"/>
              </a:buClr>
              <a:buSzPts val="5400"/>
              <a:buNone/>
            </a:pPr>
            <a:r>
              <a:rPr lang="en-US">
                <a:solidFill>
                  <a:srgbClr val="4743E6"/>
                </a:solidFill>
                <a:latin typeface="Rockwell"/>
                <a:ea typeface="Rockwell"/>
                <a:cs typeface="Rockwell"/>
                <a:sym typeface="Rockwell"/>
              </a:rPr>
              <a:t>Thank</a:t>
            </a:r>
            <a:r>
              <a:rPr lang="en-US">
                <a:latin typeface="Rockwell"/>
                <a:ea typeface="Rockwell"/>
                <a:cs typeface="Rockwell"/>
                <a:sym typeface="Rockwell"/>
              </a:rPr>
              <a:t> you for 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watching.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4f8fc6bef5_5_2"/>
          <p:cNvSpPr txBox="1"/>
          <p:nvPr/>
        </p:nvSpPr>
        <p:spPr>
          <a:xfrm>
            <a:off x="730250" y="1130300"/>
            <a:ext cx="53913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g24f8fc6bef5_5_2"/>
          <p:cNvSpPr txBox="1"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Data Sources</a:t>
            </a:r>
            <a:endParaRPr/>
          </a:p>
        </p:txBody>
      </p:sp>
      <p:sp>
        <p:nvSpPr>
          <p:cNvPr id="678" name="Google Shape;678;g24f8fc6bef5_5_2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679" name="Google Shape;679;g24f8fc6bef5_5_2"/>
          <p:cNvSpPr/>
          <p:nvPr/>
        </p:nvSpPr>
        <p:spPr>
          <a:xfrm>
            <a:off x="552407" y="6221475"/>
            <a:ext cx="609090" cy="434425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24f8fc6bef5_5_2"/>
          <p:cNvSpPr/>
          <p:nvPr/>
        </p:nvSpPr>
        <p:spPr>
          <a:xfrm>
            <a:off x="730250" y="1012825"/>
            <a:ext cx="10788600" cy="47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24f8fc6bef5_5_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4718370</a:t>
            </a:r>
            <a:r>
              <a:rPr lang="en-US" sz="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24f8fc6bef5_5_2"/>
          <p:cNvSpPr txBox="1"/>
          <p:nvPr/>
        </p:nvSpPr>
        <p:spPr>
          <a:xfrm>
            <a:off x="730250" y="1145750"/>
            <a:ext cx="5302500" cy="384900"/>
          </a:xfrm>
          <a:prstGeom prst="rect">
            <a:avLst/>
          </a:prstGeom>
          <a:solidFill>
            <a:srgbClr val="7390D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1">
                <a:solidFill>
                  <a:schemeClr val="lt1"/>
                </a:solidFill>
              </a:rPr>
              <a:t>Ads Data </a:t>
            </a:r>
            <a:r>
              <a:rPr lang="en-US" b="1" i="1">
                <a:solidFill>
                  <a:schemeClr val="lt1"/>
                </a:solidFill>
              </a:rPr>
              <a:t>(</a:t>
            </a:r>
            <a:r>
              <a:rPr lang="en-US" b="1" i="1" u="none" strike="noStrike" cap="none">
                <a:solidFill>
                  <a:schemeClr val="lt1"/>
                </a:solidFill>
              </a:rPr>
              <a:t>ucla_study_ads_and_total_units.csv)</a:t>
            </a:r>
            <a:endParaRPr b="1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683" name="Google Shape;683;g24f8fc6bef5_5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400" y="1530500"/>
            <a:ext cx="10921999" cy="13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24f8fc6bef5_5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390" y="2835795"/>
            <a:ext cx="7991565" cy="231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24f8fc6bef5_5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6053" y="2899424"/>
            <a:ext cx="3006345" cy="286418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24f8fc6bef5_5_2"/>
          <p:cNvSpPr txBox="1"/>
          <p:nvPr/>
        </p:nvSpPr>
        <p:spPr>
          <a:xfrm>
            <a:off x="1264575" y="5003100"/>
            <a:ext cx="7874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350" b="1">
                <a:highlight>
                  <a:srgbClr val="FFFFFF"/>
                </a:highlight>
              </a:rPr>
              <a:t>Advertising Performance by ASIN, Date, and Keyword with Organic Rank</a:t>
            </a:r>
            <a:endParaRPr sz="1350" b="1">
              <a:highlight>
                <a:srgbClr val="FFFFFF"/>
              </a:highlight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>
                <a:highlight>
                  <a:srgbClr val="FFFFFF"/>
                </a:highlight>
              </a:rPr>
              <a:t>Limited from 1/2/2022 - 1/7/2023 </a:t>
            </a:r>
            <a:endParaRPr sz="1350">
              <a:highlight>
                <a:srgbClr val="FFFFFF"/>
              </a:highlight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>
                <a:highlight>
                  <a:srgbClr val="FFFFFF"/>
                </a:highlight>
              </a:rPr>
              <a:t>Removed exact duplicate records</a:t>
            </a:r>
            <a:endParaRPr sz="1350">
              <a:highlight>
                <a:srgbClr val="FFFFFF"/>
              </a:highlight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>
                <a:highlight>
                  <a:srgbClr val="FFFFFF"/>
                </a:highlight>
              </a:rPr>
              <a:t>Limited to US products only</a:t>
            </a:r>
            <a:endParaRPr sz="1350">
              <a:highlight>
                <a:srgbClr val="FFFFFF"/>
              </a:highlight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>
                <a:highlight>
                  <a:srgbClr val="FFFFFF"/>
                </a:highlight>
              </a:rPr>
              <a:t>Results in 4,718,370 records</a:t>
            </a:r>
            <a:endParaRPr sz="1350">
              <a:highlight>
                <a:srgbClr val="FFFFFF"/>
              </a:highlight>
            </a:endParaRPr>
          </a:p>
        </p:txBody>
      </p:sp>
      <p:sp>
        <p:nvSpPr>
          <p:cNvPr id="687" name="Google Shape;687;g24f8fc6bef5_5_2"/>
          <p:cNvSpPr txBox="1"/>
          <p:nvPr/>
        </p:nvSpPr>
        <p:spPr>
          <a:xfrm>
            <a:off x="6121550" y="1145750"/>
            <a:ext cx="5397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1">
                <a:solidFill>
                  <a:schemeClr val="lt1"/>
                </a:solidFill>
              </a:rPr>
              <a:t>Sales Data </a:t>
            </a:r>
            <a:r>
              <a:rPr lang="en-US" b="1" i="1">
                <a:solidFill>
                  <a:schemeClr val="lt1"/>
                </a:solidFill>
              </a:rPr>
              <a:t>(</a:t>
            </a:r>
            <a:r>
              <a:rPr lang="en-US" b="1" i="1" u="none" strike="noStrike" cap="none">
                <a:solidFill>
                  <a:schemeClr val="lt1"/>
                </a:solidFill>
              </a:rPr>
              <a:t>ucla_study_</a:t>
            </a:r>
            <a:r>
              <a:rPr lang="en-US" b="1" i="1">
                <a:solidFill>
                  <a:schemeClr val="lt1"/>
                </a:solidFill>
              </a:rPr>
              <a:t>selected_organic_rank_ads.csv)</a:t>
            </a:r>
            <a:endParaRPr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688" name="Google Shape;688;g24f8fc6bef5_5_2"/>
          <p:cNvSpPr/>
          <p:nvPr/>
        </p:nvSpPr>
        <p:spPr>
          <a:xfrm>
            <a:off x="-3065500" y="1530650"/>
            <a:ext cx="3390000" cy="264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Relate to the future work: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· date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· asin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· total rev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· units total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· attr_rev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· attr_units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4f8fc6bef5_5_14"/>
          <p:cNvSpPr txBox="1"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Data Sources</a:t>
            </a:r>
            <a:endParaRPr/>
          </a:p>
        </p:txBody>
      </p:sp>
      <p:sp>
        <p:nvSpPr>
          <p:cNvPr id="694" name="Google Shape;694;g24f8fc6bef5_5_14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695" name="Google Shape;695;g24f8fc6bef5_5_14"/>
          <p:cNvSpPr/>
          <p:nvPr/>
        </p:nvSpPr>
        <p:spPr>
          <a:xfrm>
            <a:off x="552407" y="6221475"/>
            <a:ext cx="609090" cy="434425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24f8fc6bef5_5_14"/>
          <p:cNvSpPr/>
          <p:nvPr/>
        </p:nvSpPr>
        <p:spPr>
          <a:xfrm>
            <a:off x="730250" y="1012825"/>
            <a:ext cx="10788600" cy="47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24f8fc6bef5_5_1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4718370</a:t>
            </a:r>
            <a:r>
              <a:rPr lang="en-US" sz="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g24f8fc6bef5_5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913" y="1521525"/>
            <a:ext cx="11017275" cy="21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4f8fc6bef5_5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50" y="3784550"/>
            <a:ext cx="5302499" cy="23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24f8fc6bef5_5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2749" y="3784550"/>
            <a:ext cx="2433900" cy="23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24f8fc6bef5_5_14"/>
          <p:cNvSpPr txBox="1"/>
          <p:nvPr/>
        </p:nvSpPr>
        <p:spPr>
          <a:xfrm>
            <a:off x="8377750" y="3685875"/>
            <a:ext cx="3504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highlight>
                  <a:srgbClr val="FFFFFF"/>
                </a:highlight>
              </a:rPr>
              <a:t>Sales Data by ASIN and Date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highlight>
                  <a:srgbClr val="FFFFFF"/>
                </a:highlight>
              </a:rPr>
              <a:t>Limited to 1/2/2022 - 1/7/2023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highlight>
                  <a:srgbClr val="FFFFFF"/>
                </a:highlight>
              </a:rPr>
              <a:t>Removed products with 'NOASIN'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highlight>
                  <a:srgbClr val="FFFFFF"/>
                </a:highlight>
              </a:rPr>
              <a:t>Dropped records missing Vendor ID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highlight>
                  <a:srgbClr val="FFFFFF"/>
                </a:highlight>
              </a:rPr>
              <a:t>Limit to US Records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highlight>
                  <a:srgbClr val="FFFFFF"/>
                </a:highlight>
              </a:rPr>
              <a:t>Results in 18,515,114 records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702" name="Google Shape;702;g24f8fc6bef5_5_14"/>
          <p:cNvSpPr txBox="1"/>
          <p:nvPr/>
        </p:nvSpPr>
        <p:spPr>
          <a:xfrm>
            <a:off x="730250" y="1130300"/>
            <a:ext cx="53913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g24f8fc6bef5_5_14"/>
          <p:cNvSpPr txBox="1"/>
          <p:nvPr/>
        </p:nvSpPr>
        <p:spPr>
          <a:xfrm>
            <a:off x="730250" y="1145750"/>
            <a:ext cx="53025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1">
                <a:solidFill>
                  <a:schemeClr val="lt1"/>
                </a:solidFill>
              </a:rPr>
              <a:t>Ads Data </a:t>
            </a:r>
            <a:r>
              <a:rPr lang="en-US" b="1" i="1">
                <a:solidFill>
                  <a:schemeClr val="lt1"/>
                </a:solidFill>
              </a:rPr>
              <a:t>(</a:t>
            </a:r>
            <a:r>
              <a:rPr lang="en-US" b="1" i="1" u="none" strike="noStrike" cap="none">
                <a:solidFill>
                  <a:schemeClr val="lt1"/>
                </a:solidFill>
              </a:rPr>
              <a:t>ucla_study_ads_and_total_units.csv)</a:t>
            </a:r>
            <a:endParaRPr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704" name="Google Shape;704;g24f8fc6bef5_5_14"/>
          <p:cNvSpPr txBox="1"/>
          <p:nvPr/>
        </p:nvSpPr>
        <p:spPr>
          <a:xfrm>
            <a:off x="6121550" y="1145750"/>
            <a:ext cx="5397300" cy="384900"/>
          </a:xfrm>
          <a:prstGeom prst="rect">
            <a:avLst/>
          </a:prstGeom>
          <a:solidFill>
            <a:srgbClr val="7390D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1">
                <a:solidFill>
                  <a:schemeClr val="lt1"/>
                </a:solidFill>
              </a:rPr>
              <a:t>Sales Data </a:t>
            </a:r>
            <a:r>
              <a:rPr lang="en-US" b="1" i="1">
                <a:solidFill>
                  <a:schemeClr val="lt1"/>
                </a:solidFill>
              </a:rPr>
              <a:t>(</a:t>
            </a:r>
            <a:r>
              <a:rPr lang="en-US" b="1" i="1" u="none" strike="noStrike" cap="none">
                <a:solidFill>
                  <a:schemeClr val="lt1"/>
                </a:solidFill>
              </a:rPr>
              <a:t>ucla_study_</a:t>
            </a:r>
            <a:r>
              <a:rPr lang="en-US" b="1" i="1">
                <a:solidFill>
                  <a:schemeClr val="lt1"/>
                </a:solidFill>
              </a:rPr>
              <a:t>selected_organic_rank_ads.csv)</a:t>
            </a:r>
            <a:endParaRPr b="1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710" name="Google Shape;710;p9"/>
          <p:cNvSpPr/>
          <p:nvPr/>
        </p:nvSpPr>
        <p:spPr>
          <a:xfrm>
            <a:off x="552407" y="6221475"/>
            <a:ext cx="609685" cy="434849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"/>
          <p:cNvSpPr/>
          <p:nvPr/>
        </p:nvSpPr>
        <p:spPr>
          <a:xfrm>
            <a:off x="730250" y="1012825"/>
            <a:ext cx="10788650" cy="476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p9" descr="Staggered Difference-in-Difference - What is different? | Welcome to my  homepage!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5075" y="1781614"/>
            <a:ext cx="7482385" cy="4873197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9"/>
          <p:cNvSpPr txBox="1"/>
          <p:nvPr/>
        </p:nvSpPr>
        <p:spPr>
          <a:xfrm>
            <a:off x="6362800" y="2335950"/>
            <a:ext cx="51561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Rockwell"/>
              <a:buChar char="●"/>
            </a:pPr>
            <a:r>
              <a:rPr lang="en-US" sz="1800" b="0" i="0">
                <a:solidFill>
                  <a:srgbClr val="111111"/>
                </a:solidFill>
                <a:latin typeface="Rockwell"/>
                <a:ea typeface="Rockwell"/>
                <a:cs typeface="Rockwell"/>
                <a:sym typeface="Rockwell"/>
              </a:rPr>
              <a:t>Often, a policy is introduced in many different states during many different time periods. </a:t>
            </a:r>
            <a:endParaRPr sz="1800" b="0" i="0">
              <a:solidFill>
                <a:srgbClr val="11111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Rockwell"/>
              <a:buChar char="●"/>
            </a:pPr>
            <a:r>
              <a:rPr lang="en-US" sz="1800" b="0" i="0">
                <a:solidFill>
                  <a:srgbClr val="111111"/>
                </a:solidFill>
                <a:latin typeface="Rockwell"/>
                <a:ea typeface="Rockwell"/>
                <a:cs typeface="Rockwell"/>
                <a:sym typeface="Rockwell"/>
              </a:rPr>
              <a:t>This is what researchers refer to when they talk about a staggered Difference-in-Difference </a:t>
            </a:r>
            <a:r>
              <a:rPr lang="en-US" sz="1800">
                <a:solidFill>
                  <a:srgbClr val="111111"/>
                </a:solidFill>
                <a:latin typeface="Rockwell"/>
                <a:ea typeface="Rockwell"/>
                <a:cs typeface="Rockwell"/>
                <a:sym typeface="Rockwell"/>
              </a:rPr>
              <a:t>(DID)</a:t>
            </a:r>
            <a:r>
              <a:rPr lang="en-US" sz="1800" b="0" i="0">
                <a:solidFill>
                  <a:srgbClr val="111111"/>
                </a:solidFill>
                <a:latin typeface="Rockwell"/>
                <a:ea typeface="Rockwell"/>
                <a:cs typeface="Rockwell"/>
                <a:sym typeface="Rockwell"/>
              </a:rPr>
              <a:t> Design, </a:t>
            </a:r>
            <a:endParaRPr sz="1800" b="0" i="0">
              <a:solidFill>
                <a:srgbClr val="11111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111111"/>
                </a:solidFill>
                <a:latin typeface="Rockwell"/>
                <a:ea typeface="Rockwell"/>
                <a:cs typeface="Rockwell"/>
                <a:sym typeface="Rockwell"/>
              </a:rPr>
              <a:t>or a generalized</a:t>
            </a:r>
            <a:r>
              <a:rPr lang="en-US" sz="1800">
                <a:solidFill>
                  <a:srgbClr val="11111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1800" b="0" i="0">
                <a:solidFill>
                  <a:srgbClr val="111111"/>
                </a:solidFill>
                <a:latin typeface="Rockwell"/>
                <a:ea typeface="Rockwell"/>
                <a:cs typeface="Rockwell"/>
                <a:sym typeface="Rockwell"/>
              </a:rPr>
              <a:t>Difference-in-Difference.</a:t>
            </a:r>
            <a:endParaRPr sz="1800" b="0" i="0">
              <a:solidFill>
                <a:srgbClr val="11111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1111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14" name="Google Shape;714;p9"/>
          <p:cNvSpPr txBox="1"/>
          <p:nvPr/>
        </p:nvSpPr>
        <p:spPr>
          <a:xfrm>
            <a:off x="730250" y="1145750"/>
            <a:ext cx="3727500" cy="36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Classic DID Model</a:t>
            </a:r>
            <a:endParaRPr sz="18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715" name="Google Shape;715;p9"/>
          <p:cNvSpPr txBox="1"/>
          <p:nvPr/>
        </p:nvSpPr>
        <p:spPr>
          <a:xfrm>
            <a:off x="4457750" y="1145750"/>
            <a:ext cx="3511500" cy="369300"/>
          </a:xfrm>
          <a:prstGeom prst="rect">
            <a:avLst/>
          </a:prstGeom>
          <a:solidFill>
            <a:srgbClr val="7390D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Staggered DID Model</a:t>
            </a:r>
            <a:endParaRPr sz="18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716" name="Google Shape;716;p9"/>
          <p:cNvSpPr txBox="1"/>
          <p:nvPr/>
        </p:nvSpPr>
        <p:spPr>
          <a:xfrm>
            <a:off x="7969250" y="1145750"/>
            <a:ext cx="3575100" cy="36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RDD Model</a:t>
            </a:r>
            <a:endParaRPr sz="18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717" name="Google Shape;717;p9"/>
          <p:cNvSpPr txBox="1"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Staggered DID Model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"/>
          <p:cNvSpPr txBox="1">
            <a:spLocks noGrp="1"/>
          </p:cNvSpPr>
          <p:nvPr>
            <p:ph type="title"/>
          </p:nvPr>
        </p:nvSpPr>
        <p:spPr>
          <a:xfrm>
            <a:off x="9782926" y="3711075"/>
            <a:ext cx="1736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Overview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11" name="Google Shape;311;p2"/>
          <p:cNvSpPr txBox="1">
            <a:spLocks noGrp="1"/>
          </p:cNvSpPr>
          <p:nvPr>
            <p:ph type="body" idx="1"/>
          </p:nvPr>
        </p:nvSpPr>
        <p:spPr>
          <a:xfrm>
            <a:off x="6710075" y="4135800"/>
            <a:ext cx="4808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>
                <a:latin typeface="Arial Rounded"/>
                <a:ea typeface="Arial Rounded"/>
                <a:cs typeface="Arial Rounded"/>
                <a:sym typeface="Arial Rounded"/>
              </a:rPr>
              <a:t>Keywords: Amazon, Products, Advertisement </a:t>
            </a:r>
            <a:endParaRPr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12" name="Google Shape;312;p2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13" name="Google Shape;313;p2"/>
          <p:cNvSpPr txBox="1"/>
          <p:nvPr/>
        </p:nvSpPr>
        <p:spPr>
          <a:xfrm>
            <a:off x="10231001" y="2704650"/>
            <a:ext cx="12879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3E6"/>
              </a:buClr>
              <a:buSzPts val="6600"/>
              <a:buFont typeface="Arial"/>
              <a:buNone/>
            </a:pPr>
            <a:r>
              <a:rPr lang="en-US" sz="6600" b="1">
                <a:solidFill>
                  <a:srgbClr val="4743E6"/>
                </a:solidFill>
                <a:latin typeface="Arial Rounded"/>
                <a:ea typeface="Arial Rounded"/>
                <a:cs typeface="Arial Rounded"/>
                <a:sym typeface="Arial Rounded"/>
              </a:rPr>
              <a:t>01</a:t>
            </a:r>
            <a:endParaRPr sz="6600" b="1">
              <a:solidFill>
                <a:srgbClr val="4743E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4"/>
          <p:cNvSpPr txBox="1"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Identifying Comparable Products: </a:t>
            </a:r>
            <a:br>
              <a:rPr lang="en-US"/>
            </a:br>
            <a:r>
              <a:rPr lang="en-US"/>
              <a:t>	Interactive &amp; PSM+KNN Method</a:t>
            </a:r>
            <a:endParaRPr/>
          </a:p>
        </p:txBody>
      </p:sp>
      <p:sp>
        <p:nvSpPr>
          <p:cNvPr id="723" name="Google Shape;723;p14"/>
          <p:cNvSpPr txBox="1">
            <a:spLocks noGrp="1"/>
          </p:cNvSpPr>
          <p:nvPr>
            <p:ph type="sldNum" idx="12"/>
          </p:nvPr>
        </p:nvSpPr>
        <p:spPr>
          <a:xfrm>
            <a:off x="8539952" y="643580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724" name="Google Shape;724;p14"/>
          <p:cNvSpPr/>
          <p:nvPr/>
        </p:nvSpPr>
        <p:spPr>
          <a:xfrm>
            <a:off x="552407" y="6221475"/>
            <a:ext cx="609090" cy="434425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4"/>
          <p:cNvSpPr/>
          <p:nvPr/>
        </p:nvSpPr>
        <p:spPr>
          <a:xfrm>
            <a:off x="730250" y="1012825"/>
            <a:ext cx="10788650" cy="476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14"/>
          <p:cNvPicPr preferRelativeResize="0"/>
          <p:nvPr/>
        </p:nvPicPr>
        <p:blipFill rotWithShape="1">
          <a:blip r:embed="rId3">
            <a:alphaModFix/>
          </a:blip>
          <a:srcRect l="621"/>
          <a:stretch/>
        </p:blipFill>
        <p:spPr>
          <a:xfrm>
            <a:off x="1195161" y="1620734"/>
            <a:ext cx="9788978" cy="11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4"/>
          <p:cNvSpPr/>
          <p:nvPr/>
        </p:nvSpPr>
        <p:spPr>
          <a:xfrm>
            <a:off x="3449053" y="3836868"/>
            <a:ext cx="1881900" cy="363300"/>
          </a:xfrm>
          <a:prstGeom prst="roundRect">
            <a:avLst>
              <a:gd name="adj" fmla="val 16667"/>
            </a:avLst>
          </a:prstGeom>
          <a:solidFill>
            <a:srgbClr val="4BC5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Manual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4"/>
          <p:cNvSpPr/>
          <p:nvPr/>
        </p:nvSpPr>
        <p:spPr>
          <a:xfrm>
            <a:off x="3449053" y="4384346"/>
            <a:ext cx="1881900" cy="363300"/>
          </a:xfrm>
          <a:prstGeom prst="roundRect">
            <a:avLst>
              <a:gd name="adj" fmla="val 16667"/>
            </a:avLst>
          </a:prstGeom>
          <a:solidFill>
            <a:srgbClr val="4BC5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PSM+KNN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4"/>
          <p:cNvSpPr txBox="1"/>
          <p:nvPr/>
        </p:nvSpPr>
        <p:spPr>
          <a:xfrm>
            <a:off x="2583547" y="2768768"/>
            <a:ext cx="205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For </a:t>
            </a: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Numerical Features</a:t>
            </a: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, we calculate their score using Linalg Method;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For </a:t>
            </a: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Dummy Variables</a:t>
            </a: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, we calculate their score using Jaccard Similarity.</a:t>
            </a:r>
            <a:endParaRPr/>
          </a:p>
        </p:txBody>
      </p:sp>
      <p:sp>
        <p:nvSpPr>
          <p:cNvPr id="730" name="Google Shape;730;p14"/>
          <p:cNvSpPr txBox="1"/>
          <p:nvPr/>
        </p:nvSpPr>
        <p:spPr>
          <a:xfrm>
            <a:off x="701675" y="1076055"/>
            <a:ext cx="1078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Char char="●"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Products are assigned a merchant category which is gathered from Amazon.com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Char char="●"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Similarity score is calculated between each product using PSM and Manual Method</a:t>
            </a:r>
            <a:endParaRPr/>
          </a:p>
        </p:txBody>
      </p:sp>
      <p:sp>
        <p:nvSpPr>
          <p:cNvPr id="731" name="Google Shape;731;p14"/>
          <p:cNvSpPr txBox="1"/>
          <p:nvPr/>
        </p:nvSpPr>
        <p:spPr>
          <a:xfrm>
            <a:off x="2583562" y="4842507"/>
            <a:ext cx="2053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Using </a:t>
            </a: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Logistic Regression</a:t>
            </a: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, we calculate the propensity score of all products (which shows the degree of similarity).  </a:t>
            </a:r>
            <a:endParaRPr/>
          </a:p>
        </p:txBody>
      </p:sp>
      <p:sp>
        <p:nvSpPr>
          <p:cNvPr id="732" name="Google Shape;732;p14"/>
          <p:cNvSpPr/>
          <p:nvPr/>
        </p:nvSpPr>
        <p:spPr>
          <a:xfrm>
            <a:off x="701675" y="4108357"/>
            <a:ext cx="1881900" cy="363300"/>
          </a:xfrm>
          <a:prstGeom prst="roundRect">
            <a:avLst>
              <a:gd name="adj" fmla="val 16667"/>
            </a:avLst>
          </a:prstGeom>
          <a:solidFill>
            <a:srgbClr val="4BC5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Original Data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4"/>
          <p:cNvSpPr/>
          <p:nvPr/>
        </p:nvSpPr>
        <p:spPr>
          <a:xfrm>
            <a:off x="3298317" y="3784431"/>
            <a:ext cx="2212800" cy="1011300"/>
          </a:xfrm>
          <a:prstGeom prst="rect">
            <a:avLst/>
          </a:prstGeom>
          <a:noFill/>
          <a:ln w="28575" cap="flat" cmpd="sng">
            <a:solidFill>
              <a:srgbClr val="C27FF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4" name="Google Shape;734;p14"/>
          <p:cNvCxnSpPr>
            <a:stCxn id="732" idx="3"/>
            <a:endCxn id="733" idx="1"/>
          </p:cNvCxnSpPr>
          <p:nvPr/>
        </p:nvCxnSpPr>
        <p:spPr>
          <a:xfrm>
            <a:off x="2583575" y="4290007"/>
            <a:ext cx="714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5" name="Google Shape;735;p14"/>
          <p:cNvSpPr/>
          <p:nvPr/>
        </p:nvSpPr>
        <p:spPr>
          <a:xfrm>
            <a:off x="6225820" y="3914173"/>
            <a:ext cx="1881900" cy="751800"/>
          </a:xfrm>
          <a:prstGeom prst="roundRect">
            <a:avLst>
              <a:gd name="adj" fmla="val 16667"/>
            </a:avLst>
          </a:prstGeom>
          <a:solidFill>
            <a:srgbClr val="4BC5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Treatment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Control Group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Google Shape;736;p14"/>
          <p:cNvCxnSpPr>
            <a:stCxn id="733" idx="3"/>
            <a:endCxn id="735" idx="1"/>
          </p:cNvCxnSpPr>
          <p:nvPr/>
        </p:nvCxnSpPr>
        <p:spPr>
          <a:xfrm>
            <a:off x="5511117" y="4290081"/>
            <a:ext cx="714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7" name="Google Shape;737;p14"/>
          <p:cNvSpPr/>
          <p:nvPr/>
        </p:nvSpPr>
        <p:spPr>
          <a:xfrm>
            <a:off x="9018479" y="4108357"/>
            <a:ext cx="1881900" cy="363300"/>
          </a:xfrm>
          <a:prstGeom prst="roundRect">
            <a:avLst>
              <a:gd name="adj" fmla="val 16667"/>
            </a:avLst>
          </a:prstGeom>
          <a:solidFill>
            <a:srgbClr val="4BC5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8" name="Google Shape;738;p14"/>
          <p:cNvCxnSpPr>
            <a:stCxn id="735" idx="3"/>
            <a:endCxn id="737" idx="1"/>
          </p:cNvCxnSpPr>
          <p:nvPr/>
        </p:nvCxnSpPr>
        <p:spPr>
          <a:xfrm>
            <a:off x="8107720" y="4290073"/>
            <a:ext cx="91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9" name="Google Shape;739;p14"/>
          <p:cNvSpPr txBox="1"/>
          <p:nvPr/>
        </p:nvSpPr>
        <p:spPr>
          <a:xfrm>
            <a:off x="2536867" y="4103842"/>
            <a:ext cx="801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Data Processing</a:t>
            </a:r>
            <a:endParaRPr sz="600" b="1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40" name="Google Shape;740;p14"/>
          <p:cNvSpPr txBox="1"/>
          <p:nvPr/>
        </p:nvSpPr>
        <p:spPr>
          <a:xfrm>
            <a:off x="5469930" y="4103842"/>
            <a:ext cx="79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Model Selection</a:t>
            </a:r>
            <a:endParaRPr sz="600" b="1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41" name="Google Shape;741;p14"/>
          <p:cNvSpPr txBox="1"/>
          <p:nvPr/>
        </p:nvSpPr>
        <p:spPr>
          <a:xfrm>
            <a:off x="8221486" y="4103842"/>
            <a:ext cx="683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DID Analysis</a:t>
            </a:r>
            <a:endParaRPr sz="600" b="1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742" name="Google Shape;742;p14"/>
          <p:cNvCxnSpPr/>
          <p:nvPr/>
        </p:nvCxnSpPr>
        <p:spPr>
          <a:xfrm>
            <a:off x="4635500" y="3086100"/>
            <a:ext cx="520800" cy="13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3" name="Google Shape;743;p14"/>
          <p:cNvSpPr/>
          <p:nvPr/>
        </p:nvSpPr>
        <p:spPr>
          <a:xfrm>
            <a:off x="5266300" y="3111450"/>
            <a:ext cx="1174800" cy="3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Similarity Score</a:t>
            </a:r>
            <a:endParaRPr sz="1300"/>
          </a:p>
        </p:txBody>
      </p:sp>
      <p:cxnSp>
        <p:nvCxnSpPr>
          <p:cNvPr id="744" name="Google Shape;744;p14"/>
          <p:cNvCxnSpPr/>
          <p:nvPr/>
        </p:nvCxnSpPr>
        <p:spPr>
          <a:xfrm rot="10800000" flipH="1">
            <a:off x="4641850" y="3359250"/>
            <a:ext cx="514500" cy="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45" name="Google Shape;7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201" y="5826425"/>
            <a:ext cx="4985639" cy="3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4"/>
          <p:cNvSpPr/>
          <p:nvPr/>
        </p:nvSpPr>
        <p:spPr>
          <a:xfrm>
            <a:off x="5281075" y="5031338"/>
            <a:ext cx="1174800" cy="33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Similarity Score</a:t>
            </a:r>
            <a:endParaRPr sz="1300"/>
          </a:p>
        </p:txBody>
      </p:sp>
      <p:cxnSp>
        <p:nvCxnSpPr>
          <p:cNvPr id="747" name="Google Shape;747;p14"/>
          <p:cNvCxnSpPr/>
          <p:nvPr/>
        </p:nvCxnSpPr>
        <p:spPr>
          <a:xfrm rot="10800000" flipH="1">
            <a:off x="4639850" y="5172163"/>
            <a:ext cx="5121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8" name="Google Shape;748;p14"/>
          <p:cNvCxnSpPr/>
          <p:nvPr/>
        </p:nvCxnSpPr>
        <p:spPr>
          <a:xfrm>
            <a:off x="5862275" y="3515250"/>
            <a:ext cx="12300" cy="51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9" name="Google Shape;749;p14"/>
          <p:cNvCxnSpPr/>
          <p:nvPr/>
        </p:nvCxnSpPr>
        <p:spPr>
          <a:xfrm rot="10800000">
            <a:off x="5867113" y="4379738"/>
            <a:ext cx="2700" cy="5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0" name="Google Shape;750;p14"/>
          <p:cNvSpPr txBox="1"/>
          <p:nvPr/>
        </p:nvSpPr>
        <p:spPr>
          <a:xfrm>
            <a:off x="5925800" y="4590563"/>
            <a:ext cx="188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KNN </a:t>
            </a:r>
            <a:endParaRPr sz="1000" b="1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(K-nearest-neighborhood) </a:t>
            </a:r>
            <a:endParaRPr/>
          </a:p>
        </p:txBody>
      </p:sp>
      <p:sp>
        <p:nvSpPr>
          <p:cNvPr id="751" name="Google Shape;751;p14"/>
          <p:cNvSpPr txBox="1"/>
          <p:nvPr/>
        </p:nvSpPr>
        <p:spPr>
          <a:xfrm>
            <a:off x="5862300" y="3508600"/>
            <a:ext cx="18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Minimize</a:t>
            </a:r>
            <a:endParaRPr/>
          </a:p>
        </p:txBody>
      </p:sp>
      <p:sp>
        <p:nvSpPr>
          <p:cNvPr id="752" name="Google Shape;752;p14"/>
          <p:cNvSpPr txBox="1"/>
          <p:nvPr/>
        </p:nvSpPr>
        <p:spPr>
          <a:xfrm flipH="1">
            <a:off x="4283950" y="5597275"/>
            <a:ext cx="1174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First Category</a:t>
            </a:r>
            <a:endParaRPr/>
          </a:p>
        </p:txBody>
      </p:sp>
      <p:sp>
        <p:nvSpPr>
          <p:cNvPr id="753" name="Google Shape;753;p14"/>
          <p:cNvSpPr txBox="1"/>
          <p:nvPr/>
        </p:nvSpPr>
        <p:spPr>
          <a:xfrm flipH="1">
            <a:off x="6043525" y="5597275"/>
            <a:ext cx="128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Second Category</a:t>
            </a:r>
            <a:endParaRPr/>
          </a:p>
        </p:txBody>
      </p:sp>
      <p:sp>
        <p:nvSpPr>
          <p:cNvPr id="754" name="Google Shape;754;p14"/>
          <p:cNvSpPr txBox="1"/>
          <p:nvPr/>
        </p:nvSpPr>
        <p:spPr>
          <a:xfrm flipH="1">
            <a:off x="8221475" y="5597275"/>
            <a:ext cx="1174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Last Category</a:t>
            </a:r>
            <a:endParaRPr/>
          </a:p>
        </p:txBody>
      </p:sp>
      <p:sp>
        <p:nvSpPr>
          <p:cNvPr id="755" name="Google Shape;755;p14"/>
          <p:cNvSpPr/>
          <p:nvPr/>
        </p:nvSpPr>
        <p:spPr>
          <a:xfrm>
            <a:off x="7121038" y="6064675"/>
            <a:ext cx="1581150" cy="349775"/>
          </a:xfrm>
          <a:custGeom>
            <a:avLst/>
            <a:gdLst/>
            <a:ahLst/>
            <a:cxnLst/>
            <a:rect l="l" t="t" r="r" b="b"/>
            <a:pathLst>
              <a:path w="63246" h="13991" extrusionOk="0">
                <a:moveTo>
                  <a:pt x="63246" y="0"/>
                </a:moveTo>
                <a:cubicBezTo>
                  <a:pt x="58843" y="2328"/>
                  <a:pt x="47371" y="13801"/>
                  <a:pt x="36830" y="13970"/>
                </a:cubicBezTo>
                <a:cubicBezTo>
                  <a:pt x="26289" y="14139"/>
                  <a:pt x="6138" y="3175"/>
                  <a:pt x="0" y="101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56" name="Google Shape;756;p14"/>
          <p:cNvSpPr/>
          <p:nvPr/>
        </p:nvSpPr>
        <p:spPr>
          <a:xfrm>
            <a:off x="4821750" y="6064663"/>
            <a:ext cx="1581150" cy="349775"/>
          </a:xfrm>
          <a:custGeom>
            <a:avLst/>
            <a:gdLst/>
            <a:ahLst/>
            <a:cxnLst/>
            <a:rect l="l" t="t" r="r" b="b"/>
            <a:pathLst>
              <a:path w="63246" h="13991" extrusionOk="0">
                <a:moveTo>
                  <a:pt x="63246" y="0"/>
                </a:moveTo>
                <a:cubicBezTo>
                  <a:pt x="58843" y="2328"/>
                  <a:pt x="47371" y="13801"/>
                  <a:pt x="36830" y="13970"/>
                </a:cubicBezTo>
                <a:cubicBezTo>
                  <a:pt x="26289" y="14139"/>
                  <a:pt x="6138" y="3175"/>
                  <a:pt x="0" y="101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57" name="Google Shape;757;p14"/>
          <p:cNvSpPr txBox="1"/>
          <p:nvPr/>
        </p:nvSpPr>
        <p:spPr>
          <a:xfrm>
            <a:off x="9301950" y="5736575"/>
            <a:ext cx="243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Our approach prioritizes matching within the smallest category.</a:t>
            </a:r>
            <a:endParaRPr/>
          </a:p>
        </p:txBody>
      </p:sp>
      <p:sp>
        <p:nvSpPr>
          <p:cNvPr id="758" name="Google Shape;758;p14"/>
          <p:cNvSpPr/>
          <p:nvPr/>
        </p:nvSpPr>
        <p:spPr>
          <a:xfrm>
            <a:off x="-3017875" y="1373775"/>
            <a:ext cx="2283600" cy="126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4f8fc6bef5_5_289"/>
          <p:cNvSpPr txBox="1"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Example Results and Analysis</a:t>
            </a:r>
            <a:endParaRPr/>
          </a:p>
        </p:txBody>
      </p:sp>
      <p:sp>
        <p:nvSpPr>
          <p:cNvPr id="764" name="Google Shape;764;g24f8fc6bef5_5_289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765" name="Google Shape;765;g24f8fc6bef5_5_289"/>
          <p:cNvSpPr/>
          <p:nvPr/>
        </p:nvSpPr>
        <p:spPr>
          <a:xfrm>
            <a:off x="552407" y="6221475"/>
            <a:ext cx="609090" cy="434425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24f8fc6bef5_5_289"/>
          <p:cNvSpPr/>
          <p:nvPr/>
        </p:nvSpPr>
        <p:spPr>
          <a:xfrm>
            <a:off x="730250" y="1012825"/>
            <a:ext cx="10788600" cy="47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g24f8fc6bef5_5_289"/>
          <p:cNvPicPr preferRelativeResize="0"/>
          <p:nvPr/>
        </p:nvPicPr>
        <p:blipFill rotWithShape="1">
          <a:blip r:embed="rId3">
            <a:alphaModFix/>
          </a:blip>
          <a:srcRect r="27388" b="14022"/>
          <a:stretch/>
        </p:blipFill>
        <p:spPr>
          <a:xfrm>
            <a:off x="8014571" y="2017612"/>
            <a:ext cx="3753463" cy="103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24f8fc6bef5_5_289"/>
          <p:cNvPicPr preferRelativeResize="0"/>
          <p:nvPr/>
        </p:nvPicPr>
        <p:blipFill rotWithShape="1">
          <a:blip r:embed="rId4">
            <a:alphaModFix/>
          </a:blip>
          <a:srcRect r="24556"/>
          <a:stretch/>
        </p:blipFill>
        <p:spPr>
          <a:xfrm>
            <a:off x="4802188" y="1152328"/>
            <a:ext cx="3200113" cy="204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24f8fc6bef5_5_289" descr="Geo-based AB Testing and Difference-in-Difference Analysis in Instacart  Catalog | by Xiaoding Krause | tech-at-instac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4568" y="3199407"/>
            <a:ext cx="5237349" cy="322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24f8fc6bef5_5_2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2464" y="3707401"/>
            <a:ext cx="3071248" cy="26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24f8fc6bef5_5_289"/>
          <p:cNvPicPr preferRelativeResize="0"/>
          <p:nvPr/>
        </p:nvPicPr>
        <p:blipFill rotWithShape="1">
          <a:blip r:embed="rId7">
            <a:alphaModFix/>
          </a:blip>
          <a:srcRect l="14610"/>
          <a:stretch/>
        </p:blipFill>
        <p:spPr>
          <a:xfrm>
            <a:off x="730250" y="2422020"/>
            <a:ext cx="3753463" cy="128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24f8fc6bef5_5_289"/>
          <p:cNvPicPr preferRelativeResize="0"/>
          <p:nvPr/>
        </p:nvPicPr>
        <p:blipFill rotWithShape="1">
          <a:blip r:embed="rId8">
            <a:alphaModFix/>
          </a:blip>
          <a:srcRect l="13726"/>
          <a:stretch/>
        </p:blipFill>
        <p:spPr>
          <a:xfrm>
            <a:off x="730250" y="1155764"/>
            <a:ext cx="3753463" cy="1266256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24f8fc6bef5_5_289"/>
          <p:cNvSpPr/>
          <p:nvPr/>
        </p:nvSpPr>
        <p:spPr>
          <a:xfrm>
            <a:off x="8002301" y="2826749"/>
            <a:ext cx="640500" cy="237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4f8fc6bef5_5_289"/>
          <p:cNvSpPr/>
          <p:nvPr/>
        </p:nvSpPr>
        <p:spPr>
          <a:xfrm>
            <a:off x="9361523" y="3464798"/>
            <a:ext cx="1202700" cy="237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g24f8fc6bef5_5_289"/>
          <p:cNvCxnSpPr>
            <a:stCxn id="773" idx="2"/>
            <a:endCxn id="774" idx="0"/>
          </p:cNvCxnSpPr>
          <p:nvPr/>
        </p:nvCxnSpPr>
        <p:spPr>
          <a:xfrm>
            <a:off x="8322551" y="3064649"/>
            <a:ext cx="1640400" cy="40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776" name="Google Shape;776;g24f8fc6bef5_5_2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82500" y="330597"/>
            <a:ext cx="12192000" cy="325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24f8fc6bef5_5_2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46000" y="3810397"/>
            <a:ext cx="12192000" cy="325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g226f217dbca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399" y="3959075"/>
            <a:ext cx="2792749" cy="2727163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226f217dbca_0_25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784" name="Google Shape;784;g226f217dbca_0_25"/>
          <p:cNvSpPr/>
          <p:nvPr/>
        </p:nvSpPr>
        <p:spPr>
          <a:xfrm>
            <a:off x="552407" y="6221475"/>
            <a:ext cx="609090" cy="434425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226f217dbca_0_25"/>
          <p:cNvSpPr/>
          <p:nvPr/>
        </p:nvSpPr>
        <p:spPr>
          <a:xfrm>
            <a:off x="4355400" y="5959025"/>
            <a:ext cx="2661300" cy="17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6" name="Google Shape;786;g226f217dbca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700" y="1660999"/>
            <a:ext cx="6783048" cy="198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226f217dbca_0_25"/>
          <p:cNvPicPr preferRelativeResize="0"/>
          <p:nvPr/>
        </p:nvPicPr>
        <p:blipFill rotWithShape="1">
          <a:blip r:embed="rId5">
            <a:alphaModFix/>
          </a:blip>
          <a:srcRect t="2685"/>
          <a:stretch/>
        </p:blipFill>
        <p:spPr>
          <a:xfrm>
            <a:off x="155400" y="2084312"/>
            <a:ext cx="2052225" cy="338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226f217dbca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0150" y="1991050"/>
            <a:ext cx="1946541" cy="34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226f217dbca_0_25"/>
          <p:cNvSpPr txBox="1"/>
          <p:nvPr/>
        </p:nvSpPr>
        <p:spPr>
          <a:xfrm>
            <a:off x="240563" y="1483825"/>
            <a:ext cx="18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Treat Asin</a:t>
            </a:r>
            <a:endParaRPr/>
          </a:p>
        </p:txBody>
      </p:sp>
      <p:sp>
        <p:nvSpPr>
          <p:cNvPr id="790" name="Google Shape;790;g226f217dbca_0_25"/>
          <p:cNvSpPr txBox="1"/>
          <p:nvPr/>
        </p:nvSpPr>
        <p:spPr>
          <a:xfrm>
            <a:off x="2332475" y="1483825"/>
            <a:ext cx="18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Matched  Asin</a:t>
            </a:r>
            <a:endParaRPr/>
          </a:p>
        </p:txBody>
      </p:sp>
      <p:sp>
        <p:nvSpPr>
          <p:cNvPr id="791" name="Google Shape;791;g226f217dbca_0_25"/>
          <p:cNvSpPr txBox="1"/>
          <p:nvPr/>
        </p:nvSpPr>
        <p:spPr>
          <a:xfrm>
            <a:off x="48600" y="1102825"/>
            <a:ext cx="487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Health &amp; Household -&gt; Vitamins, Minerals &amp; Supplements -&gt; Vitamin C</a:t>
            </a:r>
            <a:endParaRPr sz="1000" b="1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792" name="Google Shape;792;g226f217dbca_0_25"/>
          <p:cNvPicPr preferRelativeResize="0"/>
          <p:nvPr/>
        </p:nvPicPr>
        <p:blipFill rotWithShape="1">
          <a:blip r:embed="rId7">
            <a:alphaModFix/>
          </a:blip>
          <a:srcRect l="13674"/>
          <a:stretch/>
        </p:blipFill>
        <p:spPr>
          <a:xfrm>
            <a:off x="12887075" y="2278225"/>
            <a:ext cx="4428124" cy="12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226f217dbca_0_25"/>
          <p:cNvPicPr preferRelativeResize="0"/>
          <p:nvPr/>
        </p:nvPicPr>
        <p:blipFill rotWithShape="1">
          <a:blip r:embed="rId8">
            <a:alphaModFix/>
          </a:blip>
          <a:srcRect l="14081"/>
          <a:stretch/>
        </p:blipFill>
        <p:spPr>
          <a:xfrm>
            <a:off x="13013695" y="4688588"/>
            <a:ext cx="4424281" cy="12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226f217dbca_0_25"/>
          <p:cNvSpPr txBox="1"/>
          <p:nvPr/>
        </p:nvSpPr>
        <p:spPr>
          <a:xfrm>
            <a:off x="48600" y="5464900"/>
            <a:ext cx="215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Wilcoxon Signed-Rank Test: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There is a statistically significant difference between the two paired samples.</a:t>
            </a:r>
            <a:endParaRPr/>
          </a:p>
        </p:txBody>
      </p:sp>
      <p:sp>
        <p:nvSpPr>
          <p:cNvPr id="795" name="Google Shape;795;g226f217dbca_0_25"/>
          <p:cNvSpPr txBox="1"/>
          <p:nvPr/>
        </p:nvSpPr>
        <p:spPr>
          <a:xfrm>
            <a:off x="2190550" y="5464900"/>
            <a:ext cx="2052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Wilcoxon Signed-Rank Test: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No statistically significant difference is observed.</a:t>
            </a:r>
            <a:endParaRPr/>
          </a:p>
        </p:txBody>
      </p:sp>
      <p:sp>
        <p:nvSpPr>
          <p:cNvPr id="796" name="Google Shape;796;g226f217dbca_0_25"/>
          <p:cNvSpPr txBox="1"/>
          <p:nvPr/>
        </p:nvSpPr>
        <p:spPr>
          <a:xfrm>
            <a:off x="4735700" y="3546375"/>
            <a:ext cx="582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Note: The shaded interval means the advertising period</a:t>
            </a:r>
            <a:endParaRPr sz="800" b="1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797" name="Google Shape;797;g226f217dbca_0_25"/>
          <p:cNvGrpSpPr/>
          <p:nvPr/>
        </p:nvGrpSpPr>
        <p:grpSpPr>
          <a:xfrm>
            <a:off x="463287" y="123725"/>
            <a:ext cx="10948413" cy="428625"/>
            <a:chOff x="463287" y="123725"/>
            <a:chExt cx="10948413" cy="428625"/>
          </a:xfrm>
        </p:grpSpPr>
        <p:sp>
          <p:nvSpPr>
            <p:cNvPr id="798" name="Google Shape;798;g226f217dbca_0_25"/>
            <p:cNvSpPr/>
            <p:nvPr/>
          </p:nvSpPr>
          <p:spPr>
            <a:xfrm>
              <a:off x="3275775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 Rounded"/>
                  <a:ea typeface="Arial Rounded"/>
                  <a:cs typeface="Arial Rounded"/>
                  <a:sym typeface="Arial Rounded"/>
                </a:rPr>
                <a:t>Overview</a:t>
              </a:r>
              <a:endParaRPr sz="18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799" name="Google Shape;799;g226f217dbca_0_25"/>
            <p:cNvSpPr/>
            <p:nvPr/>
          </p:nvSpPr>
          <p:spPr>
            <a:xfrm>
              <a:off x="93720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4977E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 Rounded"/>
                  <a:ea typeface="Arial Rounded"/>
                  <a:cs typeface="Arial Rounded"/>
                  <a:sym typeface="Arial Rounded"/>
                </a:rPr>
                <a:t>Results</a:t>
              </a:r>
              <a:endParaRPr sz="18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800" name="Google Shape;800;g226f217dbca_0_25"/>
            <p:cNvSpPr/>
            <p:nvPr/>
          </p:nvSpPr>
          <p:spPr>
            <a:xfrm>
              <a:off x="73323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 Rounded"/>
                  <a:ea typeface="Arial Rounded"/>
                  <a:cs typeface="Arial Rounded"/>
                  <a:sym typeface="Arial Rounded"/>
                </a:rPr>
                <a:t>Solution</a:t>
              </a:r>
              <a:endParaRPr sz="18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801" name="Google Shape;801;g226f217dbca_0_25"/>
            <p:cNvSpPr/>
            <p:nvPr/>
          </p:nvSpPr>
          <p:spPr>
            <a:xfrm>
              <a:off x="5304038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 Rounded"/>
                  <a:ea typeface="Arial Rounded"/>
                  <a:cs typeface="Arial Rounded"/>
                  <a:sym typeface="Arial Rounded"/>
                </a:rPr>
                <a:t>Model </a:t>
              </a:r>
              <a:endParaRPr sz="18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pic>
          <p:nvPicPr>
            <p:cNvPr id="802" name="Google Shape;802;g226f217dbca_0_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3287" y="123725"/>
              <a:ext cx="2857500" cy="42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3" name="Google Shape;803;g226f217dbca_0_25"/>
          <p:cNvSpPr txBox="1">
            <a:spLocks noGrp="1"/>
          </p:cNvSpPr>
          <p:nvPr>
            <p:ph type="title"/>
          </p:nvPr>
        </p:nvSpPr>
        <p:spPr>
          <a:xfrm>
            <a:off x="463275" y="695288"/>
            <a:ext cx="10858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0">
                <a:latin typeface="Arial Rounded"/>
                <a:ea typeface="Arial Rounded"/>
                <a:cs typeface="Arial Rounded"/>
                <a:sym typeface="Arial Rounded"/>
              </a:rPr>
              <a:t>Example 1</a:t>
            </a:r>
            <a:endParaRPr sz="2000" b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04" name="Google Shape;804;g226f217dbca_0_25"/>
          <p:cNvSpPr/>
          <p:nvPr/>
        </p:nvSpPr>
        <p:spPr>
          <a:xfrm rot="10800000" flipH="1">
            <a:off x="463238" y="1118591"/>
            <a:ext cx="10948500" cy="2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26f217dbca_0_0"/>
          <p:cNvSpPr txBox="1"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Example 2</a:t>
            </a:r>
            <a:endParaRPr/>
          </a:p>
        </p:txBody>
      </p:sp>
      <p:sp>
        <p:nvSpPr>
          <p:cNvPr id="810" name="Google Shape;810;g226f217dbca_0_0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811" name="Google Shape;811;g226f217dbca_0_0"/>
          <p:cNvSpPr/>
          <p:nvPr/>
        </p:nvSpPr>
        <p:spPr>
          <a:xfrm>
            <a:off x="552407" y="6221475"/>
            <a:ext cx="609090" cy="434425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226f217dbca_0_0"/>
          <p:cNvSpPr/>
          <p:nvPr/>
        </p:nvSpPr>
        <p:spPr>
          <a:xfrm>
            <a:off x="730250" y="1012825"/>
            <a:ext cx="10788600" cy="47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g226f217dbc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8525" y="559997"/>
            <a:ext cx="12192000" cy="325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226f217dbc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000" y="3810397"/>
            <a:ext cx="12192000" cy="325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226f217dbca_0_0"/>
          <p:cNvPicPr preferRelativeResize="0"/>
          <p:nvPr/>
        </p:nvPicPr>
        <p:blipFill rotWithShape="1">
          <a:blip r:embed="rId4">
            <a:alphaModFix/>
          </a:blip>
          <a:srcRect l="10746" r="8634"/>
          <a:stretch/>
        </p:blipFill>
        <p:spPr>
          <a:xfrm>
            <a:off x="4424375" y="1661000"/>
            <a:ext cx="7089823" cy="23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g226f217dbc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12" y="1889725"/>
            <a:ext cx="2009825" cy="337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g226f217dbc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3413" y="1889725"/>
            <a:ext cx="2079832" cy="337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g226f217dbca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7799" y="4154500"/>
            <a:ext cx="2560374" cy="25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226f217dbca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6838" y="4154513"/>
            <a:ext cx="3668274" cy="12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226f217dbca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5463" y="5476537"/>
            <a:ext cx="3581175" cy="12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g226f217dbca_0_0"/>
          <p:cNvSpPr/>
          <p:nvPr/>
        </p:nvSpPr>
        <p:spPr>
          <a:xfrm>
            <a:off x="4708000" y="5997325"/>
            <a:ext cx="2223000" cy="136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226f217dbca_0_0"/>
          <p:cNvSpPr txBox="1"/>
          <p:nvPr/>
        </p:nvSpPr>
        <p:spPr>
          <a:xfrm>
            <a:off x="230463" y="1469000"/>
            <a:ext cx="18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Treat Asin</a:t>
            </a:r>
            <a:endParaRPr/>
          </a:p>
        </p:txBody>
      </p:sp>
      <p:sp>
        <p:nvSpPr>
          <p:cNvPr id="823" name="Google Shape;823;g226f217dbca_0_0"/>
          <p:cNvSpPr txBox="1"/>
          <p:nvPr/>
        </p:nvSpPr>
        <p:spPr>
          <a:xfrm>
            <a:off x="2322375" y="1469000"/>
            <a:ext cx="18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Matched  Asin</a:t>
            </a:r>
            <a:endParaRPr/>
          </a:p>
        </p:txBody>
      </p:sp>
      <p:sp>
        <p:nvSpPr>
          <p:cNvPr id="824" name="Google Shape;824;g226f217dbca_0_0"/>
          <p:cNvSpPr txBox="1"/>
          <p:nvPr/>
        </p:nvSpPr>
        <p:spPr>
          <a:xfrm>
            <a:off x="0" y="1130300"/>
            <a:ext cx="465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Health &amp; Household -&gt; Diet &amp; Sports Nutrition -&gt; Nitric Oxide Boosters</a:t>
            </a:r>
            <a:endParaRPr/>
          </a:p>
        </p:txBody>
      </p:sp>
      <p:sp>
        <p:nvSpPr>
          <p:cNvPr id="825" name="Google Shape;825;g226f217dbca_0_0"/>
          <p:cNvSpPr txBox="1"/>
          <p:nvPr/>
        </p:nvSpPr>
        <p:spPr>
          <a:xfrm>
            <a:off x="4515425" y="3799750"/>
            <a:ext cx="582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Note: The shaded interval means the advertising period</a:t>
            </a:r>
            <a:endParaRPr sz="800" b="1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26f4e5a8ae_4_0"/>
          <p:cNvSpPr txBox="1"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Difference-in-Difference Widget</a:t>
            </a:r>
            <a:endParaRPr/>
          </a:p>
        </p:txBody>
      </p:sp>
      <p:sp>
        <p:nvSpPr>
          <p:cNvPr id="831" name="Google Shape;831;g226f4e5a8ae_4_0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832" name="Google Shape;832;g226f4e5a8ae_4_0"/>
          <p:cNvSpPr/>
          <p:nvPr/>
        </p:nvSpPr>
        <p:spPr>
          <a:xfrm>
            <a:off x="552407" y="6221475"/>
            <a:ext cx="609090" cy="434425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226f4e5a8ae_4_0"/>
          <p:cNvSpPr/>
          <p:nvPr/>
        </p:nvSpPr>
        <p:spPr>
          <a:xfrm>
            <a:off x="730250" y="1012825"/>
            <a:ext cx="10788600" cy="47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4" name="Google Shape;834;g226f4e5a8ae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0" y="330597"/>
            <a:ext cx="12192000" cy="325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226f4e5a8ae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000" y="3810397"/>
            <a:ext cx="12192000" cy="325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226f4e5a8ae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250" y="1103450"/>
            <a:ext cx="5147399" cy="36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226f4e5a8ae_4_0"/>
          <p:cNvSpPr/>
          <p:nvPr/>
        </p:nvSpPr>
        <p:spPr>
          <a:xfrm>
            <a:off x="813525" y="4441075"/>
            <a:ext cx="1004700" cy="21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8" name="Google Shape;838;g226f4e5a8ae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199" y="2805113"/>
            <a:ext cx="496252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g226f4e5a8ae_4_0"/>
          <p:cNvSpPr/>
          <p:nvPr/>
        </p:nvSpPr>
        <p:spPr>
          <a:xfrm>
            <a:off x="6287050" y="2908500"/>
            <a:ext cx="540900" cy="21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g226f4e5a8ae_4_0"/>
          <p:cNvSpPr txBox="1"/>
          <p:nvPr/>
        </p:nvSpPr>
        <p:spPr>
          <a:xfrm>
            <a:off x="7169225" y="1993750"/>
            <a:ext cx="245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Rockwell"/>
                <a:ea typeface="Rockwell"/>
                <a:cs typeface="Rockwell"/>
                <a:sym typeface="Rockwell"/>
              </a:rPr>
              <a:t>Results of 2 Similarity Models</a:t>
            </a:r>
            <a:endParaRPr sz="1100" b="1"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841" name="Google Shape;841;g226f4e5a8ae_4_0"/>
          <p:cNvCxnSpPr>
            <a:stCxn id="840" idx="1"/>
            <a:endCxn id="839" idx="3"/>
          </p:cNvCxnSpPr>
          <p:nvPr/>
        </p:nvCxnSpPr>
        <p:spPr>
          <a:xfrm flipH="1">
            <a:off x="6827825" y="2170750"/>
            <a:ext cx="341400" cy="84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2" name="Google Shape;842;g226f4e5a8ae_4_0"/>
          <p:cNvSpPr/>
          <p:nvPr/>
        </p:nvSpPr>
        <p:spPr>
          <a:xfrm>
            <a:off x="6287050" y="2908500"/>
            <a:ext cx="540900" cy="21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g226f4e5a8ae_4_0"/>
          <p:cNvSpPr/>
          <p:nvPr/>
        </p:nvSpPr>
        <p:spPr>
          <a:xfrm>
            <a:off x="8515100" y="3166075"/>
            <a:ext cx="1133400" cy="21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226f4e5a8ae_4_0"/>
          <p:cNvSpPr txBox="1"/>
          <p:nvPr/>
        </p:nvSpPr>
        <p:spPr>
          <a:xfrm>
            <a:off x="7832500" y="2451125"/>
            <a:ext cx="179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Rockwell"/>
                <a:ea typeface="Rockwell"/>
                <a:cs typeface="Rockwell"/>
                <a:sym typeface="Rockwell"/>
              </a:rPr>
              <a:t>Best Match</a:t>
            </a:r>
            <a:endParaRPr sz="1100" b="1"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845" name="Google Shape;845;g226f4e5a8ae_4_0"/>
          <p:cNvCxnSpPr>
            <a:stCxn id="844" idx="2"/>
            <a:endCxn id="843" idx="0"/>
          </p:cNvCxnSpPr>
          <p:nvPr/>
        </p:nvCxnSpPr>
        <p:spPr>
          <a:xfrm>
            <a:off x="8727550" y="2805125"/>
            <a:ext cx="354300" cy="360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6" name="Google Shape;846;g226f4e5a8ae_4_0"/>
          <p:cNvPicPr preferRelativeResize="0"/>
          <p:nvPr/>
        </p:nvPicPr>
        <p:blipFill rotWithShape="1">
          <a:blip r:embed="rId6">
            <a:alphaModFix/>
          </a:blip>
          <a:srcRect l="10746" r="8634"/>
          <a:stretch/>
        </p:blipFill>
        <p:spPr>
          <a:xfrm>
            <a:off x="3780425" y="4227550"/>
            <a:ext cx="7089823" cy="23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"/>
          <p:cNvSpPr txBox="1">
            <a:spLocks noGrp="1"/>
          </p:cNvSpPr>
          <p:nvPr>
            <p:ph type="title"/>
          </p:nvPr>
        </p:nvSpPr>
        <p:spPr>
          <a:xfrm>
            <a:off x="463275" y="695288"/>
            <a:ext cx="10858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Objective: </a:t>
            </a:r>
            <a:r>
              <a:rPr lang="en-US" b="0">
                <a:latin typeface="Rockwell"/>
                <a:ea typeface="Rockwell"/>
                <a:cs typeface="Rockwell"/>
                <a:sym typeface="Rockwell"/>
              </a:rPr>
              <a:t>What is the advertisement effect on units sold? </a:t>
            </a:r>
            <a:r>
              <a:rPr lang="en-US">
                <a:latin typeface="Rockwell"/>
                <a:ea typeface="Rockwell"/>
                <a:cs typeface="Rockwell"/>
                <a:sym typeface="Rockwell"/>
              </a:rPr>
              <a:t> 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19" name="Google Shape;319;p3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552407" y="6221475"/>
            <a:ext cx="609685" cy="434849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"/>
          <p:cNvSpPr/>
          <p:nvPr/>
        </p:nvSpPr>
        <p:spPr>
          <a:xfrm rot="10800000" flipH="1">
            <a:off x="463275" y="1129716"/>
            <a:ext cx="10948500" cy="2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463275" y="1419120"/>
            <a:ext cx="2528559" cy="200988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"/>
          <p:cNvSpPr txBox="1"/>
          <p:nvPr/>
        </p:nvSpPr>
        <p:spPr>
          <a:xfrm>
            <a:off x="8166950" y="3114300"/>
            <a:ext cx="32448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Char char="●"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Bid on keywords to have their products appear on the first page</a:t>
            </a:r>
            <a:endParaRPr sz="1800"/>
          </a:p>
        </p:txBody>
      </p:sp>
      <p:sp>
        <p:nvSpPr>
          <p:cNvPr id="324" name="Google Shape;324;p3"/>
          <p:cNvSpPr/>
          <p:nvPr/>
        </p:nvSpPr>
        <p:spPr>
          <a:xfrm>
            <a:off x="612600" y="1622060"/>
            <a:ext cx="2139900" cy="216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"/>
          <p:cNvSpPr txBox="1"/>
          <p:nvPr/>
        </p:nvSpPr>
        <p:spPr>
          <a:xfrm>
            <a:off x="3024273" y="1560222"/>
            <a:ext cx="170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Search Keywords</a:t>
            </a:r>
            <a:endParaRPr sz="15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26" name="Google Shape;326;p3"/>
          <p:cNvSpPr txBox="1"/>
          <p:nvPr/>
        </p:nvSpPr>
        <p:spPr>
          <a:xfrm>
            <a:off x="5868469" y="3114295"/>
            <a:ext cx="1989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Top ranking products that customers see</a:t>
            </a:r>
            <a:endParaRPr sz="15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327" name="Google Shape;327;p3"/>
          <p:cNvCxnSpPr/>
          <p:nvPr/>
        </p:nvCxnSpPr>
        <p:spPr>
          <a:xfrm rot="10800000">
            <a:off x="2752650" y="1702825"/>
            <a:ext cx="581100" cy="1281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8" name="Google Shape;328;p3"/>
          <p:cNvSpPr/>
          <p:nvPr/>
        </p:nvSpPr>
        <p:spPr>
          <a:xfrm>
            <a:off x="2037125" y="3947425"/>
            <a:ext cx="2948400" cy="128100"/>
          </a:xfrm>
          <a:prstGeom prst="rect">
            <a:avLst/>
          </a:prstGeom>
          <a:noFill/>
          <a:ln w="1905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3"/>
          <p:cNvGrpSpPr/>
          <p:nvPr/>
        </p:nvGrpSpPr>
        <p:grpSpPr>
          <a:xfrm>
            <a:off x="463287" y="123725"/>
            <a:ext cx="10948413" cy="428625"/>
            <a:chOff x="463287" y="123725"/>
            <a:chExt cx="10948413" cy="428625"/>
          </a:xfrm>
        </p:grpSpPr>
        <p:sp>
          <p:nvSpPr>
            <p:cNvPr id="330" name="Google Shape;330;p3"/>
            <p:cNvSpPr/>
            <p:nvPr/>
          </p:nvSpPr>
          <p:spPr>
            <a:xfrm>
              <a:off x="3275775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Overview</a:t>
              </a: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93720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73323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Solution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304038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Model 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334" name="Google Shape;334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287" y="123725"/>
              <a:ext cx="2857500" cy="428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" name="Google Shape;335;p3"/>
          <p:cNvPicPr preferRelativeResize="0"/>
          <p:nvPr/>
        </p:nvPicPr>
        <p:blipFill rotWithShape="1">
          <a:blip r:embed="rId5">
            <a:alphaModFix/>
          </a:blip>
          <a:srcRect b="23324"/>
          <a:stretch/>
        </p:blipFill>
        <p:spPr>
          <a:xfrm>
            <a:off x="1980350" y="2544225"/>
            <a:ext cx="3789750" cy="27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"/>
          <p:cNvSpPr/>
          <p:nvPr/>
        </p:nvSpPr>
        <p:spPr>
          <a:xfrm>
            <a:off x="1949224" y="2544214"/>
            <a:ext cx="3852000" cy="2752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 txBox="1"/>
          <p:nvPr/>
        </p:nvSpPr>
        <p:spPr>
          <a:xfrm>
            <a:off x="5646225" y="4533600"/>
            <a:ext cx="111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On Page 5</a:t>
            </a:r>
            <a:endParaRPr sz="1000"/>
          </a:p>
        </p:txBody>
      </p:sp>
      <p:pic>
        <p:nvPicPr>
          <p:cNvPr id="338" name="Google Shape;33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4237" y="4779603"/>
            <a:ext cx="3223526" cy="190868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"/>
          <p:cNvSpPr txBox="1"/>
          <p:nvPr/>
        </p:nvSpPr>
        <p:spPr>
          <a:xfrm>
            <a:off x="3319625" y="2254713"/>
            <a:ext cx="111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On Page 1</a:t>
            </a:r>
            <a:endParaRPr sz="1000"/>
          </a:p>
        </p:txBody>
      </p:sp>
      <p:cxnSp>
        <p:nvCxnSpPr>
          <p:cNvPr id="340" name="Google Shape;340;p3"/>
          <p:cNvCxnSpPr>
            <a:stCxn id="326" idx="0"/>
          </p:cNvCxnSpPr>
          <p:nvPr/>
        </p:nvCxnSpPr>
        <p:spPr>
          <a:xfrm rot="5400000" flipH="1">
            <a:off x="6181669" y="2432995"/>
            <a:ext cx="394500" cy="968100"/>
          </a:xfrm>
          <a:prstGeom prst="bentConnector2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" name="Google Shape;341;p3"/>
          <p:cNvSpPr/>
          <p:nvPr/>
        </p:nvSpPr>
        <p:spPr>
          <a:xfrm>
            <a:off x="3260651" y="5439825"/>
            <a:ext cx="1036175" cy="804350"/>
          </a:xfrm>
          <a:custGeom>
            <a:avLst/>
            <a:gdLst/>
            <a:ahLst/>
            <a:cxnLst/>
            <a:rect l="l" t="t" r="r" b="b"/>
            <a:pathLst>
              <a:path w="41447" h="32174" extrusionOk="0">
                <a:moveTo>
                  <a:pt x="41447" y="32174"/>
                </a:moveTo>
                <a:cubicBezTo>
                  <a:pt x="35097" y="30763"/>
                  <a:pt x="9909" y="29069"/>
                  <a:pt x="3347" y="23707"/>
                </a:cubicBezTo>
                <a:cubicBezTo>
                  <a:pt x="-3215" y="18345"/>
                  <a:pt x="2289" y="3951"/>
                  <a:pt x="2077" y="0"/>
                </a:cubicBezTo>
              </a:path>
            </a:pathLst>
          </a:cu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342" name="Google Shape;342;p3"/>
          <p:cNvPicPr preferRelativeResize="0"/>
          <p:nvPr/>
        </p:nvPicPr>
        <p:blipFill>
          <a:blip r:embed="rId7">
            <a:alphaModFix amt="86000"/>
          </a:blip>
          <a:stretch>
            <a:fillRect/>
          </a:stretch>
        </p:blipFill>
        <p:spPr>
          <a:xfrm>
            <a:off x="2752650" y="6010025"/>
            <a:ext cx="435000" cy="4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1512a860e_4_19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300" cy="21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49" name="Google Shape;349;g251512a860e_4_19"/>
          <p:cNvSpPr txBox="1">
            <a:spLocks noGrp="1"/>
          </p:cNvSpPr>
          <p:nvPr>
            <p:ph type="title"/>
          </p:nvPr>
        </p:nvSpPr>
        <p:spPr>
          <a:xfrm>
            <a:off x="463275" y="695288"/>
            <a:ext cx="10858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Data Source:</a:t>
            </a:r>
            <a:r>
              <a:rPr lang="en-US" b="0"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2400" b="0">
                <a:latin typeface="Rockwell"/>
                <a:ea typeface="Rockwell"/>
                <a:cs typeface="Rockwell"/>
                <a:sym typeface="Rockwell"/>
              </a:rPr>
              <a:t>Daily Sales Performance by ASIN</a:t>
            </a:r>
            <a:endParaRPr sz="2400" b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50" name="Google Shape;350;g251512a860e_4_19"/>
          <p:cNvSpPr/>
          <p:nvPr/>
        </p:nvSpPr>
        <p:spPr>
          <a:xfrm rot="10800000" flipH="1">
            <a:off x="463238" y="1118591"/>
            <a:ext cx="10948500" cy="2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251512a860e_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75" y="1273250"/>
            <a:ext cx="5756927" cy="2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51512a860e_4_19"/>
          <p:cNvSpPr txBox="1"/>
          <p:nvPr/>
        </p:nvSpPr>
        <p:spPr>
          <a:xfrm>
            <a:off x="6834575" y="1267400"/>
            <a:ext cx="457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ckwell"/>
              <a:buChar char="●"/>
            </a:pPr>
            <a:r>
              <a:rPr lang="en-US" sz="1600" b="1">
                <a:highlight>
                  <a:srgbClr val="FFFFFF"/>
                </a:highlight>
                <a:latin typeface="Rockwell"/>
                <a:ea typeface="Rockwell"/>
                <a:cs typeface="Rockwell"/>
                <a:sym typeface="Rockwell"/>
              </a:rPr>
              <a:t>Date Range:</a:t>
            </a:r>
            <a:r>
              <a:rPr lang="en-US" sz="1600">
                <a:highlight>
                  <a:srgbClr val="FFFFFF"/>
                </a:highlight>
                <a:latin typeface="Rockwell"/>
                <a:ea typeface="Rockwell"/>
                <a:cs typeface="Rockwell"/>
                <a:sym typeface="Rockwell"/>
              </a:rPr>
              <a:t> 1/2/2022 - 1/7/2023 </a:t>
            </a:r>
            <a:endParaRPr sz="1600">
              <a:highlight>
                <a:srgbClr val="FFFFFF"/>
              </a:highlight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ckwell"/>
              <a:buChar char="●"/>
            </a:pPr>
            <a:r>
              <a:rPr lang="en-US" sz="1600">
                <a:highlight>
                  <a:srgbClr val="FFFFFF"/>
                </a:highlight>
                <a:latin typeface="Rockwell"/>
                <a:ea typeface="Rockwell"/>
                <a:cs typeface="Rockwell"/>
                <a:sym typeface="Rockwell"/>
              </a:rPr>
              <a:t>Limited to </a:t>
            </a:r>
            <a:r>
              <a:rPr lang="en-US" sz="1600" b="1">
                <a:highlight>
                  <a:srgbClr val="FFFFFF"/>
                </a:highlight>
                <a:latin typeface="Rockwell"/>
                <a:ea typeface="Rockwell"/>
                <a:cs typeface="Rockwell"/>
                <a:sym typeface="Rockwell"/>
              </a:rPr>
              <a:t>US</a:t>
            </a:r>
            <a:r>
              <a:rPr lang="en-US" sz="1600">
                <a:highlight>
                  <a:srgbClr val="FFFFFF"/>
                </a:highlight>
                <a:latin typeface="Rockwell"/>
                <a:ea typeface="Rockwell"/>
                <a:cs typeface="Rockwell"/>
                <a:sym typeface="Rockwell"/>
              </a:rPr>
              <a:t> products only</a:t>
            </a:r>
            <a:endParaRPr sz="1600">
              <a:highlight>
                <a:srgbClr val="FFFFFF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353" name="Google Shape;353;g251512a860e_4_19"/>
          <p:cNvGrpSpPr/>
          <p:nvPr/>
        </p:nvGrpSpPr>
        <p:grpSpPr>
          <a:xfrm>
            <a:off x="463287" y="123725"/>
            <a:ext cx="10948413" cy="428625"/>
            <a:chOff x="463287" y="123725"/>
            <a:chExt cx="10948413" cy="428625"/>
          </a:xfrm>
        </p:grpSpPr>
        <p:sp>
          <p:nvSpPr>
            <p:cNvPr id="354" name="Google Shape;354;g251512a860e_4_19"/>
            <p:cNvSpPr/>
            <p:nvPr/>
          </p:nvSpPr>
          <p:spPr>
            <a:xfrm>
              <a:off x="3275775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Overview</a:t>
              </a: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55" name="Google Shape;355;g251512a860e_4_19"/>
            <p:cNvSpPr/>
            <p:nvPr/>
          </p:nvSpPr>
          <p:spPr>
            <a:xfrm>
              <a:off x="93720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56" name="Google Shape;356;g251512a860e_4_19"/>
            <p:cNvSpPr/>
            <p:nvPr/>
          </p:nvSpPr>
          <p:spPr>
            <a:xfrm>
              <a:off x="73323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Solution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57" name="Google Shape;357;g251512a860e_4_19"/>
            <p:cNvSpPr/>
            <p:nvPr/>
          </p:nvSpPr>
          <p:spPr>
            <a:xfrm>
              <a:off x="5304038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Model 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358" name="Google Shape;358;g251512a860e_4_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287" y="123725"/>
              <a:ext cx="2857500" cy="42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g251512a860e_4_19"/>
          <p:cNvSpPr txBox="1"/>
          <p:nvPr/>
        </p:nvSpPr>
        <p:spPr>
          <a:xfrm>
            <a:off x="420900" y="5943200"/>
            <a:ext cx="6096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ckwell"/>
                <a:ea typeface="Rockwell"/>
                <a:cs typeface="Rockwell"/>
                <a:sym typeface="Rockwell"/>
              </a:rPr>
              <a:t>Note: </a:t>
            </a:r>
            <a:r>
              <a:rPr lang="en-US" sz="7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shaded interval means the advertising period</a:t>
            </a:r>
            <a:endParaRPr sz="7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60" name="Google Shape;360;g251512a860e_4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7400" y="3496750"/>
            <a:ext cx="3124360" cy="249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51512a860e_4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450" y="3496750"/>
            <a:ext cx="7744195" cy="24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51512a860e_4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5425" y="1999374"/>
            <a:ext cx="4378301" cy="1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51512a860e_4_19"/>
          <p:cNvSpPr/>
          <p:nvPr/>
        </p:nvSpPr>
        <p:spPr>
          <a:xfrm>
            <a:off x="5746750" y="1301750"/>
            <a:ext cx="507900" cy="2063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"/>
          <p:cNvSpPr txBox="1">
            <a:spLocks noGrp="1"/>
          </p:cNvSpPr>
          <p:nvPr>
            <p:ph type="title"/>
          </p:nvPr>
        </p:nvSpPr>
        <p:spPr>
          <a:xfrm>
            <a:off x="8594826" y="3711075"/>
            <a:ext cx="2924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Model Overview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69" name="Google Shape;369;p7"/>
          <p:cNvSpPr txBox="1">
            <a:spLocks noGrp="1"/>
          </p:cNvSpPr>
          <p:nvPr>
            <p:ph type="body" idx="1"/>
          </p:nvPr>
        </p:nvSpPr>
        <p:spPr>
          <a:xfrm>
            <a:off x="8065711" y="4135799"/>
            <a:ext cx="3453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>
                <a:latin typeface="Arial Rounded"/>
                <a:ea typeface="Arial Rounded"/>
                <a:cs typeface="Arial Rounded"/>
                <a:sym typeface="Arial Rounded"/>
              </a:rPr>
              <a:t>Keywords: DID Models, RDD Method</a:t>
            </a:r>
            <a:endParaRPr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70" name="Google Shape;370;p7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71" name="Google Shape;371;p7"/>
          <p:cNvSpPr txBox="1"/>
          <p:nvPr/>
        </p:nvSpPr>
        <p:spPr>
          <a:xfrm>
            <a:off x="10293226" y="2704650"/>
            <a:ext cx="12255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3E6"/>
              </a:buClr>
              <a:buSzPts val="6600"/>
              <a:buFont typeface="Arial"/>
              <a:buNone/>
            </a:pPr>
            <a:r>
              <a:rPr lang="en-US" sz="6600" b="1">
                <a:solidFill>
                  <a:srgbClr val="4743E6"/>
                </a:solidFill>
                <a:latin typeface="Arial Rounded"/>
                <a:ea typeface="Arial Rounded"/>
                <a:cs typeface="Arial Rounded"/>
                <a:sym typeface="Arial Rounded"/>
              </a:rPr>
              <a:t>02</a:t>
            </a:r>
            <a:endParaRPr sz="6600" b="1">
              <a:solidFill>
                <a:srgbClr val="4743E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77" name="Google Shape;377;p8"/>
          <p:cNvSpPr/>
          <p:nvPr/>
        </p:nvSpPr>
        <p:spPr>
          <a:xfrm>
            <a:off x="552407" y="6221475"/>
            <a:ext cx="609685" cy="434849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250" y="1273250"/>
            <a:ext cx="4383588" cy="290576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"/>
          <p:cNvSpPr/>
          <p:nvPr/>
        </p:nvSpPr>
        <p:spPr>
          <a:xfrm>
            <a:off x="4309150" y="1339975"/>
            <a:ext cx="388500" cy="3693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8"/>
          <p:cNvGrpSpPr/>
          <p:nvPr/>
        </p:nvGrpSpPr>
        <p:grpSpPr>
          <a:xfrm>
            <a:off x="463287" y="123725"/>
            <a:ext cx="10948413" cy="428625"/>
            <a:chOff x="463287" y="123725"/>
            <a:chExt cx="10948413" cy="428625"/>
          </a:xfrm>
        </p:grpSpPr>
        <p:sp>
          <p:nvSpPr>
            <p:cNvPr id="381" name="Google Shape;381;p8"/>
            <p:cNvSpPr/>
            <p:nvPr/>
          </p:nvSpPr>
          <p:spPr>
            <a:xfrm>
              <a:off x="3275775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Overview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93720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73323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Solution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5304038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Model </a:t>
              </a: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385" name="Google Shape;385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287" y="123725"/>
              <a:ext cx="2857500" cy="42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8"/>
          <p:cNvSpPr txBox="1">
            <a:spLocks noGrp="1"/>
          </p:cNvSpPr>
          <p:nvPr>
            <p:ph type="title"/>
          </p:nvPr>
        </p:nvSpPr>
        <p:spPr>
          <a:xfrm>
            <a:off x="463275" y="695288"/>
            <a:ext cx="10858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Difference-In-Differences Model:</a:t>
            </a:r>
            <a:r>
              <a:rPr lang="en-US" b="0"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2200" b="0">
                <a:latin typeface="Rockwell"/>
                <a:ea typeface="Rockwell"/>
                <a:cs typeface="Rockwell"/>
                <a:sym typeface="Rockwell"/>
              </a:rPr>
              <a:t>A basic model to estimate ads effect </a:t>
            </a:r>
            <a:endParaRPr sz="2200" b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87" name="Google Shape;387;p8"/>
          <p:cNvSpPr/>
          <p:nvPr/>
        </p:nvSpPr>
        <p:spPr>
          <a:xfrm rot="10800000" flipH="1">
            <a:off x="463238" y="1118591"/>
            <a:ext cx="10948500" cy="2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8"/>
          <p:cNvSpPr txBox="1"/>
          <p:nvPr/>
        </p:nvSpPr>
        <p:spPr>
          <a:xfrm>
            <a:off x="5284250" y="1339975"/>
            <a:ext cx="6381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●"/>
            </a:pPr>
            <a:r>
              <a:rPr lang="en-US" b="1">
                <a:latin typeface="Rockwell"/>
                <a:ea typeface="Rockwell"/>
                <a:cs typeface="Rockwell"/>
                <a:sym typeface="Rockwell"/>
              </a:rPr>
              <a:t>Treatment Group: </a:t>
            </a:r>
            <a:endParaRPr b="1"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Advertised most of the time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Placement of ads begins around March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●"/>
            </a:pPr>
            <a:r>
              <a:rPr lang="en-US" b="1">
                <a:latin typeface="Rockwell"/>
                <a:ea typeface="Rockwell"/>
                <a:cs typeface="Rockwell"/>
                <a:sym typeface="Rockwell"/>
              </a:rPr>
              <a:t>Control </a:t>
            </a:r>
            <a:r>
              <a:rPr lang="en-US" b="1">
                <a:latin typeface="Rockwell"/>
                <a:ea typeface="Rockwell"/>
                <a:cs typeface="Rockwell"/>
                <a:sym typeface="Rockwel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Group</a:t>
            </a:r>
            <a:r>
              <a:rPr lang="en-US" b="1">
                <a:latin typeface="Rockwell"/>
                <a:ea typeface="Rockwell"/>
                <a:cs typeface="Rockwell"/>
                <a:sym typeface="Rockwell"/>
              </a:rPr>
              <a:t>:</a:t>
            </a:r>
            <a:endParaRPr b="1"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For the most of the time, not advertised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(More than 95% of sales days have no advertising activities)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389" name="Google Shape;389;p8"/>
          <p:cNvGraphicFramePr/>
          <p:nvPr/>
        </p:nvGraphicFramePr>
        <p:xfrm>
          <a:off x="750938" y="4141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{5B5DCE26-29FE-4827-B7E2-074E550262BD}</a:tableStyleId>
              </a:tblPr>
              <a:tblGrid>
                <a:gridCol w="130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R-squared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0.709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treat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-4.091e+09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0.894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after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0.4142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0.009**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treat * after</a:t>
                      </a:r>
                      <a:endParaRPr sz="1200" b="1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21.7212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0.000 ***</a:t>
                      </a:r>
                      <a:endParaRPr sz="12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90" name="Google Shape;39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000" y="3117950"/>
            <a:ext cx="6198749" cy="237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8"/>
          <p:cNvCxnSpPr/>
          <p:nvPr/>
        </p:nvCxnSpPr>
        <p:spPr>
          <a:xfrm rot="10800000" flipH="1">
            <a:off x="6807650" y="3679150"/>
            <a:ext cx="4498200" cy="8727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2" name="Google Shape;392;p8"/>
          <p:cNvSpPr/>
          <p:nvPr/>
        </p:nvSpPr>
        <p:spPr>
          <a:xfrm>
            <a:off x="849425" y="5238925"/>
            <a:ext cx="3704100" cy="289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8"/>
          <p:cNvGrpSpPr/>
          <p:nvPr/>
        </p:nvGrpSpPr>
        <p:grpSpPr>
          <a:xfrm>
            <a:off x="4651938" y="1708203"/>
            <a:ext cx="388493" cy="3668807"/>
            <a:chOff x="4608525" y="1708250"/>
            <a:chExt cx="561000" cy="4180500"/>
          </a:xfrm>
        </p:grpSpPr>
        <p:cxnSp>
          <p:nvCxnSpPr>
            <p:cNvPr id="394" name="Google Shape;394;p8"/>
            <p:cNvCxnSpPr/>
            <p:nvPr/>
          </p:nvCxnSpPr>
          <p:spPr>
            <a:xfrm>
              <a:off x="4608525" y="5884325"/>
              <a:ext cx="561000" cy="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grpSp>
          <p:nvGrpSpPr>
            <p:cNvPr id="395" name="Google Shape;395;p8"/>
            <p:cNvGrpSpPr/>
            <p:nvPr/>
          </p:nvGrpSpPr>
          <p:grpSpPr>
            <a:xfrm>
              <a:off x="4756725" y="1708250"/>
              <a:ext cx="412800" cy="4180500"/>
              <a:chOff x="4804775" y="1703825"/>
              <a:chExt cx="412800" cy="4180500"/>
            </a:xfrm>
          </p:grpSpPr>
          <p:cxnSp>
            <p:nvCxnSpPr>
              <p:cNvPr id="396" name="Google Shape;396;p8"/>
              <p:cNvCxnSpPr/>
              <p:nvPr/>
            </p:nvCxnSpPr>
            <p:spPr>
              <a:xfrm rot="10800000">
                <a:off x="5217575" y="1703825"/>
                <a:ext cx="0" cy="41805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8"/>
              <p:cNvCxnSpPr/>
              <p:nvPr/>
            </p:nvCxnSpPr>
            <p:spPr>
              <a:xfrm rot="10800000">
                <a:off x="4804775" y="1703825"/>
                <a:ext cx="412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cxnSp>
        <p:nvCxnSpPr>
          <p:cNvPr id="398" name="Google Shape;398;p8"/>
          <p:cNvCxnSpPr/>
          <p:nvPr/>
        </p:nvCxnSpPr>
        <p:spPr>
          <a:xfrm rot="10800000" flipH="1">
            <a:off x="5738150" y="4994975"/>
            <a:ext cx="5473800" cy="36900"/>
          </a:xfrm>
          <a:prstGeom prst="straightConnector1">
            <a:avLst/>
          </a:prstGeom>
          <a:noFill/>
          <a:ln w="28575" cap="flat" cmpd="sng">
            <a:solidFill>
              <a:srgbClr val="11111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9" name="Google Shape;399;p8"/>
          <p:cNvSpPr txBox="1"/>
          <p:nvPr/>
        </p:nvSpPr>
        <p:spPr>
          <a:xfrm>
            <a:off x="5229575" y="5377100"/>
            <a:ext cx="538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ckwell"/>
                <a:ea typeface="Rockwell"/>
                <a:cs typeface="Rockwell"/>
                <a:sym typeface="Rockwell"/>
              </a:rPr>
              <a:t>Note: Chose March 15th as the policy shock date, Treatment group line was scaled</a:t>
            </a:r>
            <a:endParaRPr sz="700"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00" name="Google Shape;400;p8"/>
          <p:cNvGrpSpPr/>
          <p:nvPr/>
        </p:nvGrpSpPr>
        <p:grpSpPr>
          <a:xfrm>
            <a:off x="1750825" y="5701675"/>
            <a:ext cx="8373350" cy="864850"/>
            <a:chOff x="2199475" y="5684900"/>
            <a:chExt cx="8373350" cy="864850"/>
          </a:xfrm>
        </p:grpSpPr>
        <p:sp>
          <p:nvSpPr>
            <p:cNvPr id="401" name="Google Shape;401;p8"/>
            <p:cNvSpPr txBox="1"/>
            <p:nvPr/>
          </p:nvSpPr>
          <p:spPr>
            <a:xfrm>
              <a:off x="2268825" y="5718450"/>
              <a:ext cx="8304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Rockwell"/>
                  <a:ea typeface="Rockwell"/>
                  <a:cs typeface="Rockwell"/>
                  <a:sym typeface="Rockwell"/>
                </a:rPr>
                <a:t>Problems: Unsatisfied Assumptions =&gt; Unreliable Results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ckwell"/>
                <a:buChar char="○"/>
              </a:pPr>
              <a:r>
                <a:rPr lang="en-US">
                  <a:latin typeface="Rockwell"/>
                  <a:ea typeface="Rockwell"/>
                  <a:cs typeface="Rockwell"/>
                  <a:sym typeface="Rockwell"/>
                </a:rPr>
                <a:t>Violation of the parallel trends assumption due to the presence of selection bias</a:t>
              </a:r>
              <a:endParaRPr>
                <a:latin typeface="Rockwell"/>
                <a:ea typeface="Rockwell"/>
                <a:cs typeface="Rockwell"/>
                <a:sym typeface="Rockwell"/>
              </a:endParaRPr>
            </a:p>
            <a:p>
              <a: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ckwell"/>
                <a:buChar char="○"/>
              </a:pPr>
              <a:r>
                <a:rPr lang="en-US">
                  <a:latin typeface="Rockwell"/>
                  <a:ea typeface="Rockwell"/>
                  <a:cs typeface="Rockwell"/>
                  <a:sym typeface="Rockwell"/>
                </a:rPr>
                <a:t>Lack of accurate correspondence of individual products with the ads start time</a:t>
              </a:r>
              <a:endParaRPr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402" name="Google Shape;402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99475" y="5684900"/>
              <a:ext cx="536575" cy="536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1512a860e_4_82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408" name="Google Shape;408;g251512a860e_4_82"/>
          <p:cNvSpPr/>
          <p:nvPr/>
        </p:nvSpPr>
        <p:spPr>
          <a:xfrm>
            <a:off x="552407" y="6221475"/>
            <a:ext cx="609090" cy="434425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g251512a860e_4_82"/>
          <p:cNvGrpSpPr/>
          <p:nvPr/>
        </p:nvGrpSpPr>
        <p:grpSpPr>
          <a:xfrm>
            <a:off x="463287" y="123725"/>
            <a:ext cx="10948413" cy="428625"/>
            <a:chOff x="463287" y="123725"/>
            <a:chExt cx="10948413" cy="428625"/>
          </a:xfrm>
        </p:grpSpPr>
        <p:sp>
          <p:nvSpPr>
            <p:cNvPr id="410" name="Google Shape;410;g251512a860e_4_82"/>
            <p:cNvSpPr/>
            <p:nvPr/>
          </p:nvSpPr>
          <p:spPr>
            <a:xfrm>
              <a:off x="3275775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Overview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11" name="Google Shape;411;g251512a860e_4_82"/>
            <p:cNvSpPr/>
            <p:nvPr/>
          </p:nvSpPr>
          <p:spPr>
            <a:xfrm>
              <a:off x="93720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12" name="Google Shape;412;g251512a860e_4_82"/>
            <p:cNvSpPr/>
            <p:nvPr/>
          </p:nvSpPr>
          <p:spPr>
            <a:xfrm>
              <a:off x="73323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Solution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13" name="Google Shape;413;g251512a860e_4_82"/>
            <p:cNvSpPr/>
            <p:nvPr/>
          </p:nvSpPr>
          <p:spPr>
            <a:xfrm>
              <a:off x="5304038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Model </a:t>
              </a: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414" name="Google Shape;414;g251512a860e_4_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287" y="123725"/>
              <a:ext cx="2857500" cy="42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g251512a860e_4_82"/>
          <p:cNvSpPr txBox="1">
            <a:spLocks noGrp="1"/>
          </p:cNvSpPr>
          <p:nvPr>
            <p:ph type="title"/>
          </p:nvPr>
        </p:nvSpPr>
        <p:spPr>
          <a:xfrm>
            <a:off x="463275" y="695288"/>
            <a:ext cx="10858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Staggered DID Model:</a:t>
            </a:r>
            <a:r>
              <a:rPr lang="en-US" b="0"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2200" b="0">
                <a:latin typeface="Rockwell"/>
                <a:ea typeface="Rockwell"/>
                <a:cs typeface="Rockwell"/>
                <a:sym typeface="Rockwell"/>
              </a:rPr>
              <a:t>Addressing time issue in ads effect</a:t>
            </a:r>
            <a:endParaRPr sz="2200" b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6" name="Google Shape;416;g251512a860e_4_82"/>
          <p:cNvSpPr/>
          <p:nvPr/>
        </p:nvSpPr>
        <p:spPr>
          <a:xfrm rot="10800000" flipH="1">
            <a:off x="463238" y="1118591"/>
            <a:ext cx="10948500" cy="2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g251512a860e_4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50" y="1371650"/>
            <a:ext cx="4646202" cy="32958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8" name="Google Shape;418;g251512a860e_4_82"/>
          <p:cNvGraphicFramePr/>
          <p:nvPr/>
        </p:nvGraphicFramePr>
        <p:xfrm>
          <a:off x="835825" y="480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{5B5DCE26-29FE-4827-B7E2-074E550262BD}</a:tableStyleId>
              </a:tblPr>
              <a:tblGrid>
                <a:gridCol w="130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R-squared</a:t>
                      </a:r>
                      <a:endParaRPr sz="1200"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0.010</a:t>
                      </a:r>
                      <a:endParaRPr sz="1200"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ads</a:t>
                      </a:r>
                      <a:endParaRPr sz="1200"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5.4652</a:t>
                      </a:r>
                      <a:endParaRPr sz="1200"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 Rounded"/>
                          <a:ea typeface="Arial Rounded"/>
                          <a:cs typeface="Arial Rounded"/>
                          <a:sym typeface="Arial Rounded"/>
                        </a:rPr>
                        <a:t>0.000 ***</a:t>
                      </a:r>
                      <a:endParaRPr sz="1200">
                        <a:latin typeface="Arial Rounded"/>
                        <a:ea typeface="Arial Rounded"/>
                        <a:cs typeface="Arial Rounded"/>
                        <a:sym typeface="Arial Round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19" name="Google Shape;419;g251512a860e_4_82"/>
          <p:cNvGrpSpPr/>
          <p:nvPr/>
        </p:nvGrpSpPr>
        <p:grpSpPr>
          <a:xfrm>
            <a:off x="2684900" y="5701675"/>
            <a:ext cx="6415250" cy="864850"/>
            <a:chOff x="1750825" y="5701675"/>
            <a:chExt cx="6415250" cy="864850"/>
          </a:xfrm>
        </p:grpSpPr>
        <p:pic>
          <p:nvPicPr>
            <p:cNvPr id="420" name="Google Shape;420;g251512a860e_4_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50825" y="5701675"/>
              <a:ext cx="536575" cy="53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g251512a860e_4_82"/>
            <p:cNvSpPr txBox="1"/>
            <p:nvPr/>
          </p:nvSpPr>
          <p:spPr>
            <a:xfrm>
              <a:off x="1820175" y="5735225"/>
              <a:ext cx="6345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Rockwell"/>
                  <a:ea typeface="Rockwell"/>
                  <a:cs typeface="Rockwell"/>
                  <a:sym typeface="Rockwell"/>
                </a:rPr>
                <a:t>Problems: Only General Results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marL="914400" lvl="1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ckwell"/>
                <a:buChar char="○"/>
              </a:pPr>
              <a:r>
                <a:rPr lang="en-US">
                  <a:latin typeface="Rockwell"/>
                  <a:ea typeface="Rockwell"/>
                  <a:cs typeface="Rockwell"/>
                  <a:sym typeface="Rockwell"/>
                </a:rPr>
                <a:t>Multiple categories → Lack Comparability</a:t>
              </a:r>
              <a:endParaRPr>
                <a:latin typeface="Rockwell"/>
                <a:ea typeface="Rockwell"/>
                <a:cs typeface="Rockwell"/>
                <a:sym typeface="Rockwell"/>
              </a:endParaRPr>
            </a:p>
            <a:p>
              <a:pPr marL="914400" lvl="1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Arial Rounded"/>
                <a:buChar char="○"/>
              </a:pPr>
              <a:r>
                <a:rPr lang="en-US">
                  <a:latin typeface="Rockwell"/>
                  <a:ea typeface="Rockwell"/>
                  <a:cs typeface="Rockwell"/>
                  <a:sym typeface="Rockwell"/>
                </a:rPr>
                <a:t>What if I want to know the ads effect on </a:t>
              </a:r>
              <a:r>
                <a:rPr lang="en-US" b="1">
                  <a:latin typeface="Rockwell"/>
                  <a:ea typeface="Rockwell"/>
                  <a:cs typeface="Rockwell"/>
                  <a:sym typeface="Rockwell"/>
                </a:rPr>
                <a:t>individual products</a:t>
              </a:r>
              <a:r>
                <a:rPr lang="en-US">
                  <a:latin typeface="Rockwell"/>
                  <a:ea typeface="Rockwell"/>
                  <a:cs typeface="Rockwell"/>
                  <a:sym typeface="Rockwell"/>
                </a:rPr>
                <a:t>?</a:t>
              </a:r>
              <a:endParaRPr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422" name="Google Shape;422;g251512a860e_4_82"/>
          <p:cNvSpPr txBox="1"/>
          <p:nvPr/>
        </p:nvSpPr>
        <p:spPr>
          <a:xfrm>
            <a:off x="5414200" y="1273250"/>
            <a:ext cx="5907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Rockwell"/>
              <a:buChar char="●"/>
            </a:pPr>
            <a:r>
              <a:rPr lang="en-US" sz="1800">
                <a:solidFill>
                  <a:srgbClr val="111111"/>
                </a:solidFill>
                <a:latin typeface="Rockwell"/>
                <a:ea typeface="Rockwell"/>
                <a:cs typeface="Rockwell"/>
                <a:sym typeface="Rockwell"/>
              </a:rPr>
              <a:t>Often the case, a policy is introduced in many different individuals during many different time periods. </a:t>
            </a:r>
            <a:endParaRPr sz="1800">
              <a:solidFill>
                <a:srgbClr val="11111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23" name="Google Shape;423;g251512a860e_4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200" y="2250401"/>
            <a:ext cx="5907599" cy="3347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1512a860e_4_98"/>
          <p:cNvSpPr/>
          <p:nvPr/>
        </p:nvSpPr>
        <p:spPr>
          <a:xfrm>
            <a:off x="8594950" y="1957250"/>
            <a:ext cx="1217100" cy="30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251512a860e_4_98"/>
          <p:cNvSpPr/>
          <p:nvPr/>
        </p:nvSpPr>
        <p:spPr>
          <a:xfrm>
            <a:off x="5676075" y="1957250"/>
            <a:ext cx="1217100" cy="30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51512a860e_4_98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431" name="Google Shape;431;g251512a860e_4_98"/>
          <p:cNvSpPr/>
          <p:nvPr/>
        </p:nvSpPr>
        <p:spPr>
          <a:xfrm>
            <a:off x="552407" y="6221475"/>
            <a:ext cx="609090" cy="434425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g251512a860e_4_98"/>
          <p:cNvGrpSpPr/>
          <p:nvPr/>
        </p:nvGrpSpPr>
        <p:grpSpPr>
          <a:xfrm>
            <a:off x="463287" y="123725"/>
            <a:ext cx="10948413" cy="428625"/>
            <a:chOff x="463287" y="123725"/>
            <a:chExt cx="10948413" cy="428625"/>
          </a:xfrm>
        </p:grpSpPr>
        <p:sp>
          <p:nvSpPr>
            <p:cNvPr id="433" name="Google Shape;433;g251512a860e_4_98"/>
            <p:cNvSpPr/>
            <p:nvPr/>
          </p:nvSpPr>
          <p:spPr>
            <a:xfrm>
              <a:off x="3275775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Overview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34" name="Google Shape;434;g251512a860e_4_98"/>
            <p:cNvSpPr/>
            <p:nvPr/>
          </p:nvSpPr>
          <p:spPr>
            <a:xfrm>
              <a:off x="93720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35" name="Google Shape;435;g251512a860e_4_98"/>
            <p:cNvSpPr/>
            <p:nvPr/>
          </p:nvSpPr>
          <p:spPr>
            <a:xfrm>
              <a:off x="73323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Solution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36" name="Google Shape;436;g251512a860e_4_98"/>
            <p:cNvSpPr/>
            <p:nvPr/>
          </p:nvSpPr>
          <p:spPr>
            <a:xfrm>
              <a:off x="5304038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Model </a:t>
              </a: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437" name="Google Shape;437;g251512a860e_4_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287" y="123725"/>
              <a:ext cx="2857500" cy="42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g251512a860e_4_98"/>
          <p:cNvSpPr txBox="1">
            <a:spLocks noGrp="1"/>
          </p:cNvSpPr>
          <p:nvPr>
            <p:ph type="title"/>
          </p:nvPr>
        </p:nvSpPr>
        <p:spPr>
          <a:xfrm>
            <a:off x="463275" y="695288"/>
            <a:ext cx="10858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PSM-DID Model:</a:t>
            </a:r>
            <a:r>
              <a:rPr lang="en-US" b="0"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2000" b="0">
                <a:latin typeface="Rockwell"/>
                <a:ea typeface="Rockwell"/>
                <a:cs typeface="Rockwell"/>
                <a:sym typeface="Rockwell"/>
              </a:rPr>
              <a:t>Exploring ads effect on individual products</a:t>
            </a:r>
            <a:endParaRPr sz="2000" b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39" name="Google Shape;439;g251512a860e_4_98"/>
          <p:cNvSpPr/>
          <p:nvPr/>
        </p:nvSpPr>
        <p:spPr>
          <a:xfrm rot="10800000" flipH="1">
            <a:off x="463238" y="1118591"/>
            <a:ext cx="10948500" cy="2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51512a860e_4_98"/>
          <p:cNvSpPr txBox="1"/>
          <p:nvPr/>
        </p:nvSpPr>
        <p:spPr>
          <a:xfrm>
            <a:off x="4064013" y="1195825"/>
            <a:ext cx="365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Rockwell"/>
                <a:ea typeface="Rockwell"/>
                <a:cs typeface="Rockwell"/>
                <a:sym typeface="Rockwell"/>
              </a:rPr>
              <a:t>Propensity Score Matching</a:t>
            </a:r>
            <a:endParaRPr sz="2000" b="1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41" name="Google Shape;441;g251512a860e_4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50" y="2331925"/>
            <a:ext cx="4516931" cy="338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g251512a860e_4_98"/>
          <p:cNvCxnSpPr/>
          <p:nvPr/>
        </p:nvCxnSpPr>
        <p:spPr>
          <a:xfrm rot="10800000" flipH="1">
            <a:off x="7061375" y="2992514"/>
            <a:ext cx="1078500" cy="1374300"/>
          </a:xfrm>
          <a:prstGeom prst="straightConnector1">
            <a:avLst/>
          </a:prstGeom>
          <a:noFill/>
          <a:ln w="19050" cap="flat" cmpd="sng">
            <a:solidFill>
              <a:srgbClr val="96969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g251512a860e_4_98"/>
          <p:cNvCxnSpPr/>
          <p:nvPr/>
        </p:nvCxnSpPr>
        <p:spPr>
          <a:xfrm>
            <a:off x="7061375" y="4562764"/>
            <a:ext cx="1078500" cy="1219800"/>
          </a:xfrm>
          <a:prstGeom prst="straightConnector1">
            <a:avLst/>
          </a:prstGeom>
          <a:noFill/>
          <a:ln w="19050" cap="flat" cmpd="sng">
            <a:solidFill>
              <a:srgbClr val="96969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g251512a860e_4_98"/>
          <p:cNvCxnSpPr/>
          <p:nvPr/>
        </p:nvCxnSpPr>
        <p:spPr>
          <a:xfrm>
            <a:off x="7100350" y="4464789"/>
            <a:ext cx="1078500" cy="0"/>
          </a:xfrm>
          <a:prstGeom prst="straightConnector1">
            <a:avLst/>
          </a:prstGeom>
          <a:noFill/>
          <a:ln w="19050" cap="flat" cmpd="sng">
            <a:solidFill>
              <a:srgbClr val="96969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5" name="Google Shape;445;g251512a860e_4_98"/>
          <p:cNvSpPr txBox="1"/>
          <p:nvPr/>
        </p:nvSpPr>
        <p:spPr>
          <a:xfrm>
            <a:off x="5631550" y="1884638"/>
            <a:ext cx="131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FBAF0"/>
                </a:solidFill>
                <a:latin typeface="Arial Rounded"/>
                <a:ea typeface="Arial Rounded"/>
                <a:cs typeface="Arial Rounded"/>
                <a:sym typeface="Arial Rounded"/>
              </a:rPr>
              <a:t>Treatment</a:t>
            </a:r>
            <a:endParaRPr sz="1700">
              <a:solidFill>
                <a:srgbClr val="0FBAF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446" name="Google Shape;446;g251512a860e_4_98"/>
          <p:cNvGrpSpPr/>
          <p:nvPr/>
        </p:nvGrpSpPr>
        <p:grpSpPr>
          <a:xfrm>
            <a:off x="8310900" y="2331925"/>
            <a:ext cx="3100850" cy="1118401"/>
            <a:chOff x="8343200" y="2627525"/>
            <a:chExt cx="3100850" cy="1118401"/>
          </a:xfrm>
        </p:grpSpPr>
        <p:pic>
          <p:nvPicPr>
            <p:cNvPr id="447" name="Google Shape;447;g251512a860e_4_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85450" y="3105625"/>
              <a:ext cx="558600" cy="55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g251512a860e_4_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43200" y="2627525"/>
              <a:ext cx="1239004" cy="1118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" name="Google Shape;449;g251512a860e_4_98"/>
          <p:cNvGrpSpPr/>
          <p:nvPr/>
        </p:nvGrpSpPr>
        <p:grpSpPr>
          <a:xfrm>
            <a:off x="5359150" y="2797323"/>
            <a:ext cx="1859111" cy="3561990"/>
            <a:chOff x="5391450" y="3092923"/>
            <a:chExt cx="1859111" cy="3561990"/>
          </a:xfrm>
        </p:grpSpPr>
        <p:pic>
          <p:nvPicPr>
            <p:cNvPr id="450" name="Google Shape;450;g251512a860e_4_9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63850" y="3092923"/>
              <a:ext cx="1314300" cy="2455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g251512a860e_4_9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91450" y="5666338"/>
              <a:ext cx="1859111" cy="988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g251512a860e_4_98"/>
          <p:cNvGrpSpPr/>
          <p:nvPr/>
        </p:nvGrpSpPr>
        <p:grpSpPr>
          <a:xfrm>
            <a:off x="8594947" y="3620462"/>
            <a:ext cx="2755003" cy="1219864"/>
            <a:chOff x="8627247" y="3916062"/>
            <a:chExt cx="2755003" cy="1219864"/>
          </a:xfrm>
        </p:grpSpPr>
        <p:pic>
          <p:nvPicPr>
            <p:cNvPr id="453" name="Google Shape;453;g251512a860e_4_98"/>
            <p:cNvPicPr preferRelativeResize="0"/>
            <p:nvPr/>
          </p:nvPicPr>
          <p:blipFill>
            <a:blip r:embed="rId9">
              <a:alphaModFix amt="51000"/>
            </a:blip>
            <a:stretch>
              <a:fillRect/>
            </a:stretch>
          </p:blipFill>
          <p:spPr>
            <a:xfrm>
              <a:off x="10947250" y="4240000"/>
              <a:ext cx="435000" cy="43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g251512a860e_4_9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627247" y="3916062"/>
              <a:ext cx="609100" cy="1219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g251512a860e_4_9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451025" y="4243951"/>
              <a:ext cx="1314300" cy="5746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6" name="Google Shape;456;g251512a860e_4_98"/>
          <p:cNvGrpSpPr/>
          <p:nvPr/>
        </p:nvGrpSpPr>
        <p:grpSpPr>
          <a:xfrm>
            <a:off x="8537600" y="4986000"/>
            <a:ext cx="2812350" cy="1374300"/>
            <a:chOff x="8569900" y="5281600"/>
            <a:chExt cx="2812350" cy="1374300"/>
          </a:xfrm>
        </p:grpSpPr>
        <p:pic>
          <p:nvPicPr>
            <p:cNvPr id="457" name="Google Shape;457;g251512a860e_4_9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569900" y="5281600"/>
              <a:ext cx="723798" cy="137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g251512a860e_4_9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9432424" y="5316591"/>
              <a:ext cx="1314300" cy="788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g251512a860e_4_98"/>
            <p:cNvPicPr preferRelativeResize="0"/>
            <p:nvPr/>
          </p:nvPicPr>
          <p:blipFill>
            <a:blip r:embed="rId14">
              <a:alphaModFix amt="86000"/>
            </a:blip>
            <a:stretch>
              <a:fillRect/>
            </a:stretch>
          </p:blipFill>
          <p:spPr>
            <a:xfrm>
              <a:off x="10947250" y="5339450"/>
              <a:ext cx="435000" cy="43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0" name="Google Shape;460;g251512a860e_4_98"/>
          <p:cNvSpPr/>
          <p:nvPr/>
        </p:nvSpPr>
        <p:spPr>
          <a:xfrm>
            <a:off x="8422050" y="4892463"/>
            <a:ext cx="3100800" cy="14943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251512a860e_4_98"/>
          <p:cNvSpPr txBox="1"/>
          <p:nvPr/>
        </p:nvSpPr>
        <p:spPr>
          <a:xfrm>
            <a:off x="8546350" y="1884638"/>
            <a:ext cx="131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FBAF0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Control</a:t>
            </a:r>
            <a:endParaRPr sz="1700">
              <a:solidFill>
                <a:srgbClr val="0FBAF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0"/>
          <p:cNvSpPr txBox="1">
            <a:spLocks noGrp="1"/>
          </p:cNvSpPr>
          <p:nvPr>
            <p:ph type="sldNum" idx="12"/>
          </p:nvPr>
        </p:nvSpPr>
        <p:spPr>
          <a:xfrm>
            <a:off x="8857452" y="643890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467" name="Google Shape;467;p10"/>
          <p:cNvSpPr/>
          <p:nvPr/>
        </p:nvSpPr>
        <p:spPr>
          <a:xfrm>
            <a:off x="552407" y="6221475"/>
            <a:ext cx="609685" cy="434849"/>
          </a:xfrm>
          <a:custGeom>
            <a:avLst/>
            <a:gdLst/>
            <a:ahLst/>
            <a:cxnLst/>
            <a:rect l="l" t="t" r="r" b="b"/>
            <a:pathLst>
              <a:path w="607571" h="433342" extrusionOk="0">
                <a:moveTo>
                  <a:pt x="524507" y="90117"/>
                </a:moveTo>
                <a:lnTo>
                  <a:pt x="471015" y="143529"/>
                </a:lnTo>
                <a:lnTo>
                  <a:pt x="360738" y="253642"/>
                </a:lnTo>
                <a:lnTo>
                  <a:pt x="360738" y="253731"/>
                </a:lnTo>
                <a:lnTo>
                  <a:pt x="341602" y="272750"/>
                </a:lnTo>
                <a:lnTo>
                  <a:pt x="341602" y="303411"/>
                </a:lnTo>
                <a:lnTo>
                  <a:pt x="368926" y="303411"/>
                </a:lnTo>
                <a:lnTo>
                  <a:pt x="372308" y="303411"/>
                </a:lnTo>
                <a:lnTo>
                  <a:pt x="440397" y="235423"/>
                </a:lnTo>
                <a:lnTo>
                  <a:pt x="555214" y="120778"/>
                </a:lnTo>
                <a:close/>
                <a:moveTo>
                  <a:pt x="368916" y="86654"/>
                </a:moveTo>
                <a:cubicBezTo>
                  <a:pt x="380852" y="86654"/>
                  <a:pt x="390650" y="96348"/>
                  <a:pt x="390650" y="108353"/>
                </a:cubicBezTo>
                <a:cubicBezTo>
                  <a:pt x="390650" y="120359"/>
                  <a:pt x="380852" y="130052"/>
                  <a:pt x="368916" y="130052"/>
                </a:cubicBezTo>
                <a:cubicBezTo>
                  <a:pt x="356891" y="130052"/>
                  <a:pt x="347182" y="120359"/>
                  <a:pt x="347182" y="108353"/>
                </a:cubicBezTo>
                <a:cubicBezTo>
                  <a:pt x="347182" y="96437"/>
                  <a:pt x="356891" y="86654"/>
                  <a:pt x="368916" y="86654"/>
                </a:cubicBezTo>
                <a:close/>
                <a:moveTo>
                  <a:pt x="282165" y="86654"/>
                </a:moveTo>
                <a:cubicBezTo>
                  <a:pt x="294087" y="86654"/>
                  <a:pt x="303784" y="96348"/>
                  <a:pt x="303784" y="108353"/>
                </a:cubicBezTo>
                <a:cubicBezTo>
                  <a:pt x="303784" y="120359"/>
                  <a:pt x="294087" y="130052"/>
                  <a:pt x="282165" y="130052"/>
                </a:cubicBezTo>
                <a:cubicBezTo>
                  <a:pt x="270154" y="130052"/>
                  <a:pt x="260457" y="120359"/>
                  <a:pt x="260457" y="108353"/>
                </a:cubicBezTo>
                <a:cubicBezTo>
                  <a:pt x="260457" y="96437"/>
                  <a:pt x="270154" y="86654"/>
                  <a:pt x="282165" y="86654"/>
                </a:cubicBezTo>
                <a:close/>
                <a:moveTo>
                  <a:pt x="195290" y="86654"/>
                </a:moveTo>
                <a:cubicBezTo>
                  <a:pt x="207296" y="86654"/>
                  <a:pt x="216989" y="96348"/>
                  <a:pt x="216989" y="108353"/>
                </a:cubicBezTo>
                <a:cubicBezTo>
                  <a:pt x="216989" y="120359"/>
                  <a:pt x="207296" y="130052"/>
                  <a:pt x="195290" y="130052"/>
                </a:cubicBezTo>
                <a:cubicBezTo>
                  <a:pt x="183373" y="130052"/>
                  <a:pt x="173591" y="120359"/>
                  <a:pt x="173591" y="108353"/>
                </a:cubicBezTo>
                <a:cubicBezTo>
                  <a:pt x="173591" y="96437"/>
                  <a:pt x="183373" y="86654"/>
                  <a:pt x="195290" y="86654"/>
                </a:cubicBezTo>
                <a:close/>
                <a:moveTo>
                  <a:pt x="43434" y="43370"/>
                </a:moveTo>
                <a:lnTo>
                  <a:pt x="43434" y="390061"/>
                </a:lnTo>
                <a:lnTo>
                  <a:pt x="433989" y="390061"/>
                </a:lnTo>
                <a:lnTo>
                  <a:pt x="433989" y="303055"/>
                </a:lnTo>
                <a:lnTo>
                  <a:pt x="396696" y="340382"/>
                </a:lnTo>
                <a:cubicBezTo>
                  <a:pt x="392602" y="344470"/>
                  <a:pt x="387083" y="346692"/>
                  <a:pt x="381298" y="346692"/>
                </a:cubicBezTo>
                <a:lnTo>
                  <a:pt x="368926" y="346692"/>
                </a:lnTo>
                <a:lnTo>
                  <a:pt x="319973" y="346692"/>
                </a:lnTo>
                <a:lnTo>
                  <a:pt x="108497" y="346692"/>
                </a:lnTo>
                <a:cubicBezTo>
                  <a:pt x="96482" y="346692"/>
                  <a:pt x="86780" y="337005"/>
                  <a:pt x="86780" y="325007"/>
                </a:cubicBezTo>
                <a:cubicBezTo>
                  <a:pt x="86780" y="313098"/>
                  <a:pt x="96482" y="303411"/>
                  <a:pt x="108497" y="303411"/>
                </a:cubicBezTo>
                <a:lnTo>
                  <a:pt x="298256" y="303411"/>
                </a:lnTo>
                <a:lnTo>
                  <a:pt x="298256" y="263774"/>
                </a:lnTo>
                <a:cubicBezTo>
                  <a:pt x="298256" y="262529"/>
                  <a:pt x="298345" y="261285"/>
                  <a:pt x="298612" y="260041"/>
                </a:cubicBezTo>
                <a:lnTo>
                  <a:pt x="108497" y="260041"/>
                </a:lnTo>
                <a:cubicBezTo>
                  <a:pt x="96482" y="260041"/>
                  <a:pt x="86780" y="250354"/>
                  <a:pt x="86780" y="238356"/>
                </a:cubicBezTo>
                <a:cubicBezTo>
                  <a:pt x="86780" y="226358"/>
                  <a:pt x="96482" y="216671"/>
                  <a:pt x="108497" y="216671"/>
                </a:cubicBezTo>
                <a:lnTo>
                  <a:pt x="336350" y="216671"/>
                </a:lnTo>
                <a:lnTo>
                  <a:pt x="433989" y="119178"/>
                </a:lnTo>
                <a:lnTo>
                  <a:pt x="433989" y="43370"/>
                </a:lnTo>
                <a:close/>
                <a:moveTo>
                  <a:pt x="21717" y="0"/>
                </a:moveTo>
                <a:lnTo>
                  <a:pt x="455706" y="0"/>
                </a:lnTo>
                <a:cubicBezTo>
                  <a:pt x="467722" y="0"/>
                  <a:pt x="477423" y="9687"/>
                  <a:pt x="477423" y="21685"/>
                </a:cubicBezTo>
                <a:lnTo>
                  <a:pt x="477423" y="75897"/>
                </a:lnTo>
                <a:lnTo>
                  <a:pt x="509198" y="44170"/>
                </a:lnTo>
                <a:cubicBezTo>
                  <a:pt x="517654" y="35727"/>
                  <a:pt x="531360" y="35727"/>
                  <a:pt x="539905" y="44170"/>
                </a:cubicBezTo>
                <a:lnTo>
                  <a:pt x="601230" y="105403"/>
                </a:lnTo>
                <a:cubicBezTo>
                  <a:pt x="609685" y="113935"/>
                  <a:pt x="609685" y="127621"/>
                  <a:pt x="601230" y="136064"/>
                </a:cubicBezTo>
                <a:lnTo>
                  <a:pt x="477423" y="259774"/>
                </a:lnTo>
                <a:lnTo>
                  <a:pt x="477423" y="411746"/>
                </a:lnTo>
                <a:cubicBezTo>
                  <a:pt x="477423" y="423655"/>
                  <a:pt x="467722" y="433342"/>
                  <a:pt x="455706" y="433342"/>
                </a:cubicBezTo>
                <a:lnTo>
                  <a:pt x="21717" y="433342"/>
                </a:lnTo>
                <a:cubicBezTo>
                  <a:pt x="9702" y="433342"/>
                  <a:pt x="0" y="423655"/>
                  <a:pt x="0" y="411746"/>
                </a:cubicBezTo>
                <a:lnTo>
                  <a:pt x="0" y="21685"/>
                </a:lnTo>
                <a:cubicBezTo>
                  <a:pt x="0" y="9687"/>
                  <a:pt x="9702" y="0"/>
                  <a:pt x="21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p10"/>
          <p:cNvGrpSpPr/>
          <p:nvPr/>
        </p:nvGrpSpPr>
        <p:grpSpPr>
          <a:xfrm>
            <a:off x="463287" y="123725"/>
            <a:ext cx="10948413" cy="428625"/>
            <a:chOff x="463287" y="123725"/>
            <a:chExt cx="10948413" cy="428625"/>
          </a:xfrm>
        </p:grpSpPr>
        <p:sp>
          <p:nvSpPr>
            <p:cNvPr id="469" name="Google Shape;469;p10"/>
            <p:cNvSpPr/>
            <p:nvPr/>
          </p:nvSpPr>
          <p:spPr>
            <a:xfrm>
              <a:off x="3275775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Overview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93720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7332300" y="173800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D6D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Solution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5304038" y="173788"/>
              <a:ext cx="2039700" cy="328500"/>
            </a:xfrm>
            <a:prstGeom prst="chevron">
              <a:avLst>
                <a:gd name="adj" fmla="val 50000"/>
              </a:avLst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Model </a:t>
              </a: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473" name="Google Shape;473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287" y="123725"/>
              <a:ext cx="2857500" cy="42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10"/>
          <p:cNvSpPr txBox="1">
            <a:spLocks noGrp="1"/>
          </p:cNvSpPr>
          <p:nvPr>
            <p:ph type="title"/>
          </p:nvPr>
        </p:nvSpPr>
        <p:spPr>
          <a:xfrm>
            <a:off x="463275" y="695300"/>
            <a:ext cx="10948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Regression Discontinuity Design:</a:t>
            </a:r>
            <a:r>
              <a:rPr lang="en-US" b="0"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2000" b="0">
                <a:latin typeface="Rockwell"/>
                <a:ea typeface="Rockwell"/>
                <a:cs typeface="Rockwell"/>
                <a:sym typeface="Rockwell"/>
              </a:rPr>
              <a:t>Enhancing the robustness of DID results</a:t>
            </a:r>
            <a:endParaRPr sz="2000" b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75" name="Google Shape;475;p10"/>
          <p:cNvSpPr/>
          <p:nvPr/>
        </p:nvSpPr>
        <p:spPr>
          <a:xfrm rot="10800000" flipH="1">
            <a:off x="463238" y="1118591"/>
            <a:ext cx="10948500" cy="2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573263" y="1159775"/>
            <a:ext cx="4341600" cy="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Rockwell"/>
                <a:ea typeface="Rockwell"/>
                <a:cs typeface="Rockwell"/>
                <a:sym typeface="Rockwell"/>
              </a:rPr>
              <a:t>Core Idea of RDD</a:t>
            </a:r>
            <a:endParaRPr sz="1600" b="1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ckwell"/>
                <a:ea typeface="Rockwell"/>
                <a:cs typeface="Rockwell"/>
                <a:sym typeface="Rockwell"/>
              </a:rPr>
              <a:t>The distribution of observations near a threshold may exhibit a discontinuity</a:t>
            </a:r>
            <a:endParaRPr sz="1500"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77" name="Google Shape;477;p10"/>
          <p:cNvGrpSpPr/>
          <p:nvPr/>
        </p:nvGrpSpPr>
        <p:grpSpPr>
          <a:xfrm>
            <a:off x="227688" y="2123988"/>
            <a:ext cx="4687175" cy="3195463"/>
            <a:chOff x="463263" y="2373800"/>
            <a:chExt cx="4687175" cy="3195463"/>
          </a:xfrm>
        </p:grpSpPr>
        <p:sp>
          <p:nvSpPr>
            <p:cNvPr id="478" name="Google Shape;478;p10"/>
            <p:cNvSpPr/>
            <p:nvPr/>
          </p:nvSpPr>
          <p:spPr>
            <a:xfrm rot="5400000">
              <a:off x="2645000" y="2508350"/>
              <a:ext cx="669300" cy="4002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 txBox="1"/>
            <p:nvPr/>
          </p:nvSpPr>
          <p:spPr>
            <a:xfrm>
              <a:off x="808838" y="3120363"/>
              <a:ext cx="4341600" cy="24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Rockwell"/>
                  <a:ea typeface="Rockwell"/>
                  <a:cs typeface="Rockwell"/>
                  <a:sym typeface="Rockwell"/>
                </a:rPr>
                <a:t>Core Idea of Tests</a:t>
              </a:r>
              <a:endParaRPr sz="1800" b="1">
                <a:latin typeface="Rockwell"/>
                <a:ea typeface="Rockwell"/>
                <a:cs typeface="Rockwell"/>
                <a:sym typeface="Rockwell"/>
              </a:endParaRPr>
            </a:p>
            <a:p>
              <a: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ckwell"/>
                <a:buChar char="●"/>
              </a:pPr>
              <a:r>
                <a:rPr lang="en-US" sz="1600">
                  <a:latin typeface="Rockwell"/>
                  <a:ea typeface="Rockwell"/>
                  <a:cs typeface="Rockwell"/>
                  <a:sym typeface="Rockwell"/>
                </a:rPr>
                <a:t>Identify the ‘discontinuity’ where a specific advertisement starts or stops for the treat product</a:t>
              </a:r>
              <a:endParaRPr sz="1600">
                <a:latin typeface="Rockwell"/>
                <a:ea typeface="Rockwell"/>
                <a:cs typeface="Rockwell"/>
                <a:sym typeface="Rockwell"/>
              </a:endParaRPr>
            </a:p>
            <a:p>
              <a: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ckwell"/>
                <a:buChar char="●"/>
              </a:pPr>
              <a:r>
                <a:rPr lang="en-US" sz="1600">
                  <a:latin typeface="Rockwell"/>
                  <a:ea typeface="Rockwell"/>
                  <a:cs typeface="Rockwell"/>
                  <a:sym typeface="Rockwell"/>
                </a:rPr>
                <a:t>Select data for both treat and control product for a 7-day period before / after the breakpoint</a:t>
              </a:r>
              <a:endParaRPr sz="1600">
                <a:latin typeface="Rockwell"/>
                <a:ea typeface="Rockwell"/>
                <a:cs typeface="Rockwell"/>
                <a:sym typeface="Rockwell"/>
              </a:endParaRPr>
            </a:p>
            <a:p>
              <a: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ckwell"/>
                <a:buChar char="●"/>
              </a:pPr>
              <a:r>
                <a:rPr lang="en-US" sz="1600">
                  <a:latin typeface="Rockwell"/>
                  <a:ea typeface="Rockwell"/>
                  <a:cs typeface="Rockwell"/>
                  <a:sym typeface="Rockwell"/>
                </a:rPr>
                <a:t>Test the consistency of the distribution</a:t>
              </a:r>
              <a:endParaRPr sz="1600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480" name="Google Shape;48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263" y="2510669"/>
              <a:ext cx="609700" cy="609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" name="Google Shape;481;p10"/>
          <p:cNvGrpSpPr/>
          <p:nvPr/>
        </p:nvGrpSpPr>
        <p:grpSpPr>
          <a:xfrm>
            <a:off x="5759376" y="4752038"/>
            <a:ext cx="4711750" cy="323100"/>
            <a:chOff x="6447001" y="4749675"/>
            <a:chExt cx="4711750" cy="323100"/>
          </a:xfrm>
        </p:grpSpPr>
        <p:cxnSp>
          <p:nvCxnSpPr>
            <p:cNvPr id="482" name="Google Shape;482;p10"/>
            <p:cNvCxnSpPr/>
            <p:nvPr/>
          </p:nvCxnSpPr>
          <p:spPr>
            <a:xfrm rot="10800000">
              <a:off x="6447001" y="5002324"/>
              <a:ext cx="2136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3" name="Google Shape;483;p10"/>
            <p:cNvCxnSpPr/>
            <p:nvPr/>
          </p:nvCxnSpPr>
          <p:spPr>
            <a:xfrm rot="10800000">
              <a:off x="9021851" y="5002324"/>
              <a:ext cx="2136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84" name="Google Shape;484;p10"/>
            <p:cNvSpPr txBox="1"/>
            <p:nvPr/>
          </p:nvSpPr>
          <p:spPr>
            <a:xfrm>
              <a:off x="7210650" y="4749675"/>
              <a:ext cx="609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Arial Rounded"/>
                  <a:ea typeface="Arial Rounded"/>
                  <a:cs typeface="Arial Rounded"/>
                  <a:sym typeface="Arial Rounded"/>
                </a:rPr>
                <a:t>7 Days</a:t>
              </a:r>
              <a:endParaRPr sz="9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485" name="Google Shape;485;p10"/>
            <p:cNvSpPr txBox="1"/>
            <p:nvPr/>
          </p:nvSpPr>
          <p:spPr>
            <a:xfrm>
              <a:off x="9785500" y="4749675"/>
              <a:ext cx="609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Arial Rounded"/>
                  <a:ea typeface="Arial Rounded"/>
                  <a:cs typeface="Arial Rounded"/>
                  <a:sym typeface="Arial Rounded"/>
                </a:rPr>
                <a:t>7 Days</a:t>
              </a:r>
              <a:endParaRPr sz="900"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</p:grpSp>
      <p:pic>
        <p:nvPicPr>
          <p:cNvPr id="486" name="Google Shape;48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8802" y="1295525"/>
            <a:ext cx="5256322" cy="3546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10"/>
          <p:cNvCxnSpPr/>
          <p:nvPr/>
        </p:nvCxnSpPr>
        <p:spPr>
          <a:xfrm>
            <a:off x="8015851" y="1356200"/>
            <a:ext cx="22200" cy="32868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488" name="Google Shape;488;p10"/>
          <p:cNvPicPr preferRelativeResize="0"/>
          <p:nvPr/>
        </p:nvPicPr>
        <p:blipFill rotWithShape="1">
          <a:blip r:embed="rId6">
            <a:alphaModFix/>
          </a:blip>
          <a:srcRect l="59696" r="944" b="60211"/>
          <a:stretch/>
        </p:blipFill>
        <p:spPr>
          <a:xfrm>
            <a:off x="8169825" y="1275612"/>
            <a:ext cx="1138025" cy="83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0"/>
          <p:cNvPicPr preferRelativeResize="0"/>
          <p:nvPr/>
        </p:nvPicPr>
        <p:blipFill rotWithShape="1">
          <a:blip r:embed="rId6">
            <a:alphaModFix/>
          </a:blip>
          <a:srcRect l="9609" r="50516" b="59126"/>
          <a:stretch/>
        </p:blipFill>
        <p:spPr>
          <a:xfrm>
            <a:off x="5929950" y="1831413"/>
            <a:ext cx="1138025" cy="848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0"/>
          <p:cNvPicPr preferRelativeResize="0"/>
          <p:nvPr/>
        </p:nvPicPr>
        <p:blipFill rotWithShape="1">
          <a:blip r:embed="rId6">
            <a:alphaModFix/>
          </a:blip>
          <a:srcRect l="8607" t="50165" r="48072" b="8959"/>
          <a:stretch/>
        </p:blipFill>
        <p:spPr>
          <a:xfrm>
            <a:off x="5150450" y="3519886"/>
            <a:ext cx="1138025" cy="78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0"/>
          <p:cNvPicPr preferRelativeResize="0"/>
          <p:nvPr/>
        </p:nvPicPr>
        <p:blipFill rotWithShape="1">
          <a:blip r:embed="rId6">
            <a:alphaModFix/>
          </a:blip>
          <a:srcRect l="59093" t="50167" b="9867"/>
          <a:stretch/>
        </p:blipFill>
        <p:spPr>
          <a:xfrm>
            <a:off x="8169825" y="2835410"/>
            <a:ext cx="1138025" cy="808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10"/>
          <p:cNvGrpSpPr/>
          <p:nvPr/>
        </p:nvGrpSpPr>
        <p:grpSpPr>
          <a:xfrm>
            <a:off x="3839275" y="5208738"/>
            <a:ext cx="7107800" cy="1323988"/>
            <a:chOff x="3839275" y="5208738"/>
            <a:chExt cx="7107800" cy="1323988"/>
          </a:xfrm>
        </p:grpSpPr>
        <p:cxnSp>
          <p:nvCxnSpPr>
            <p:cNvPr id="493" name="Google Shape;493;p10"/>
            <p:cNvCxnSpPr/>
            <p:nvPr/>
          </p:nvCxnSpPr>
          <p:spPr>
            <a:xfrm rot="10800000">
              <a:off x="7029425" y="5428125"/>
              <a:ext cx="3600" cy="4665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4" name="Google Shape;494;p10"/>
            <p:cNvSpPr/>
            <p:nvPr/>
          </p:nvSpPr>
          <p:spPr>
            <a:xfrm>
              <a:off x="3839275" y="5938700"/>
              <a:ext cx="1137900" cy="594000"/>
            </a:xfrm>
            <a:prstGeom prst="roundRect">
              <a:avLst>
                <a:gd name="adj" fmla="val 16667"/>
              </a:avLst>
            </a:prstGeom>
            <a:solidFill>
              <a:srgbClr val="99B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Normality</a:t>
              </a:r>
              <a:endParaRPr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6305975" y="5938725"/>
              <a:ext cx="1450500" cy="594000"/>
            </a:xfrm>
            <a:prstGeom prst="roundRect">
              <a:avLst>
                <a:gd name="adj" fmla="val 16667"/>
              </a:avLst>
            </a:prstGeom>
            <a:solidFill>
              <a:srgbClr val="497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Homogeneity</a:t>
              </a:r>
              <a:endParaRPr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9085275" y="5938725"/>
              <a:ext cx="1861800" cy="5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Sample t-test</a:t>
              </a:r>
              <a:endParaRPr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9085275" y="5208738"/>
              <a:ext cx="1861800" cy="5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Wilcoxon Signed-Rank Test</a:t>
              </a:r>
              <a:endParaRPr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cxnSp>
          <p:nvCxnSpPr>
            <p:cNvPr id="498" name="Google Shape;498;p10"/>
            <p:cNvCxnSpPr/>
            <p:nvPr/>
          </p:nvCxnSpPr>
          <p:spPr>
            <a:xfrm>
              <a:off x="5288425" y="6249975"/>
              <a:ext cx="6789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9" name="Google Shape;499;p10"/>
            <p:cNvCxnSpPr/>
            <p:nvPr/>
          </p:nvCxnSpPr>
          <p:spPr>
            <a:xfrm>
              <a:off x="8081425" y="6235725"/>
              <a:ext cx="6789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0" name="Google Shape;500;p10"/>
            <p:cNvCxnSpPr/>
            <p:nvPr/>
          </p:nvCxnSpPr>
          <p:spPr>
            <a:xfrm rot="10800000" flipH="1">
              <a:off x="4429675" y="5435175"/>
              <a:ext cx="4273800" cy="452400"/>
            </a:xfrm>
            <a:prstGeom prst="bentConnector3">
              <a:avLst>
                <a:gd name="adj1" fmla="val 242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501" name="Google Shape;501;p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312875" y="5953650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19875" y="5960775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" name="Google Shape;503;p10"/>
          <p:cNvGrpSpPr/>
          <p:nvPr/>
        </p:nvGrpSpPr>
        <p:grpSpPr>
          <a:xfrm>
            <a:off x="9439625" y="2931813"/>
            <a:ext cx="2038625" cy="615600"/>
            <a:chOff x="9439625" y="2931813"/>
            <a:chExt cx="2038625" cy="615600"/>
          </a:xfrm>
        </p:grpSpPr>
        <p:sp>
          <p:nvSpPr>
            <p:cNvPr id="504" name="Google Shape;504;p10"/>
            <p:cNvSpPr txBox="1"/>
            <p:nvPr/>
          </p:nvSpPr>
          <p:spPr>
            <a:xfrm>
              <a:off x="10101850" y="2931813"/>
              <a:ext cx="1376400" cy="6156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Rockwell"/>
                  <a:ea typeface="Rockwell"/>
                  <a:cs typeface="Rockwell"/>
                  <a:sym typeface="Rockwell"/>
                </a:rPr>
                <a:t>Significantly Different?</a:t>
              </a:r>
              <a:endParaRPr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9439625" y="3172300"/>
              <a:ext cx="432000" cy="216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10"/>
          <p:cNvGrpSpPr/>
          <p:nvPr/>
        </p:nvGrpSpPr>
        <p:grpSpPr>
          <a:xfrm>
            <a:off x="9439625" y="1528975"/>
            <a:ext cx="1971725" cy="615600"/>
            <a:chOff x="9439625" y="1528975"/>
            <a:chExt cx="1971725" cy="615600"/>
          </a:xfrm>
        </p:grpSpPr>
        <p:sp>
          <p:nvSpPr>
            <p:cNvPr id="507" name="Google Shape;507;p10"/>
            <p:cNvSpPr/>
            <p:nvPr/>
          </p:nvSpPr>
          <p:spPr>
            <a:xfrm>
              <a:off x="9439625" y="1708250"/>
              <a:ext cx="432000" cy="216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 txBox="1"/>
            <p:nvPr/>
          </p:nvSpPr>
          <p:spPr>
            <a:xfrm>
              <a:off x="10101850" y="1528975"/>
              <a:ext cx="1309500" cy="6156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Rockwell"/>
                  <a:ea typeface="Rockwell"/>
                  <a:cs typeface="Rockwell"/>
                  <a:sym typeface="Rockwell"/>
                </a:rPr>
                <a:t>Significantly Different?</a:t>
              </a:r>
              <a:endParaRPr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signed by iSlide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4743E6"/>
      </a:accent1>
      <a:accent2>
        <a:srgbClr val="4BC5EF"/>
      </a:accent2>
      <a:accent3>
        <a:srgbClr val="C27FFA"/>
      </a:accent3>
      <a:accent4>
        <a:srgbClr val="4F73DD"/>
      </a:accent4>
      <a:accent5>
        <a:srgbClr val="8E95C3"/>
      </a:accent5>
      <a:accent6>
        <a:srgbClr val="3E429E"/>
      </a:accent6>
      <a:hlink>
        <a:srgbClr val="F84D4D"/>
      </a:hlink>
      <a:folHlink>
        <a:srgbClr val="9797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1176</Words>
  <Application>Microsoft Office PowerPoint</Application>
  <PresentationFormat>Widescreen</PresentationFormat>
  <Paragraphs>303</Paragraphs>
  <Slides>24</Slides>
  <Notes>24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 Rounded</vt:lpstr>
      <vt:lpstr>Microsoft Yahei</vt:lpstr>
      <vt:lpstr>Arial</vt:lpstr>
      <vt:lpstr>Rockwell</vt:lpstr>
      <vt:lpstr>Designed by iSlide</vt:lpstr>
      <vt:lpstr>Incremental Sales Analysis</vt:lpstr>
      <vt:lpstr>Overview</vt:lpstr>
      <vt:lpstr>Objective: What is the advertisement effect on units sold?  </vt:lpstr>
      <vt:lpstr>Data Source: Daily Sales Performance by ASIN</vt:lpstr>
      <vt:lpstr>Model Overview</vt:lpstr>
      <vt:lpstr>Difference-In-Differences Model: A basic model to estimate ads effect </vt:lpstr>
      <vt:lpstr>Staggered DID Model: Addressing time issue in ads effect</vt:lpstr>
      <vt:lpstr>PSM-DID Model: Exploring ads effect on individual products</vt:lpstr>
      <vt:lpstr>Regression Discontinuity Design: Enhancing the robustness of DID results</vt:lpstr>
      <vt:lpstr>Matching Process  </vt:lpstr>
      <vt:lpstr>Product Classification</vt:lpstr>
      <vt:lpstr>Product Classification</vt:lpstr>
      <vt:lpstr>Matching Procedure</vt:lpstr>
      <vt:lpstr>Results &amp; Conclusion</vt:lpstr>
      <vt:lpstr>Examples</vt:lpstr>
      <vt:lpstr>PowerPoint Presentation</vt:lpstr>
      <vt:lpstr>Data Sources</vt:lpstr>
      <vt:lpstr>Data Sources</vt:lpstr>
      <vt:lpstr>Staggered DID Model</vt:lpstr>
      <vt:lpstr>Identifying Comparable Products:   Interactive &amp; PSM+KNN Method</vt:lpstr>
      <vt:lpstr>Example Results and Analysis</vt:lpstr>
      <vt:lpstr>Example 1</vt:lpstr>
      <vt:lpstr>Example 2</vt:lpstr>
      <vt:lpstr>Difference-in-Difference Widget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Incremental Sales Analysis</dc:title>
  <dc:creator>Fu</dc:creator>
  <cp:lastModifiedBy>峻涛 黎</cp:lastModifiedBy>
  <cp:revision>1</cp:revision>
  <dcterms:created xsi:type="dcterms:W3CDTF">2022-06-12T16:00:00Z</dcterms:created>
  <dcterms:modified xsi:type="dcterms:W3CDTF">2023-06-17T20:40:23Z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1401b7ad-254f-4e5e-a6b4-fff970495a8f</vt:lpwstr>
  </property>
</Properties>
</file>